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6"/>
  </p:notesMasterIdLst>
  <p:sldIdLst>
    <p:sldId id="315" r:id="rId2"/>
    <p:sldId id="317" r:id="rId3"/>
    <p:sldId id="316" r:id="rId4"/>
    <p:sldId id="318" r:id="rId5"/>
    <p:sldId id="323" r:id="rId6"/>
    <p:sldId id="321" r:id="rId7"/>
    <p:sldId id="324" r:id="rId8"/>
    <p:sldId id="322" r:id="rId9"/>
    <p:sldId id="325" r:id="rId10"/>
    <p:sldId id="326" r:id="rId11"/>
    <p:sldId id="347" r:id="rId12"/>
    <p:sldId id="327" r:id="rId13"/>
    <p:sldId id="348" r:id="rId14"/>
    <p:sldId id="329" r:id="rId15"/>
    <p:sldId id="332" r:id="rId16"/>
    <p:sldId id="333" r:id="rId17"/>
    <p:sldId id="349" r:id="rId18"/>
    <p:sldId id="334" r:id="rId19"/>
    <p:sldId id="330" r:id="rId20"/>
    <p:sldId id="341" r:id="rId21"/>
    <p:sldId id="342" r:id="rId22"/>
    <p:sldId id="339" r:id="rId23"/>
    <p:sldId id="340" r:id="rId24"/>
    <p:sldId id="343" r:id="rId25"/>
    <p:sldId id="472" r:id="rId26"/>
    <p:sldId id="344" r:id="rId27"/>
    <p:sldId id="345" r:id="rId28"/>
    <p:sldId id="346" r:id="rId29"/>
    <p:sldId id="350" r:id="rId30"/>
    <p:sldId id="354" r:id="rId31"/>
    <p:sldId id="355" r:id="rId32"/>
    <p:sldId id="357" r:id="rId33"/>
    <p:sldId id="358" r:id="rId34"/>
    <p:sldId id="359" r:id="rId35"/>
    <p:sldId id="360" r:id="rId36"/>
    <p:sldId id="478" r:id="rId37"/>
    <p:sldId id="477" r:id="rId38"/>
    <p:sldId id="479" r:id="rId39"/>
    <p:sldId id="362" r:id="rId40"/>
    <p:sldId id="363" r:id="rId41"/>
    <p:sldId id="364" r:id="rId42"/>
    <p:sldId id="365" r:id="rId43"/>
    <p:sldId id="366" r:id="rId44"/>
    <p:sldId id="368" r:id="rId45"/>
    <p:sldId id="369" r:id="rId46"/>
    <p:sldId id="370" r:id="rId47"/>
    <p:sldId id="373" r:id="rId48"/>
    <p:sldId id="372" r:id="rId49"/>
    <p:sldId id="374" r:id="rId50"/>
    <p:sldId id="375" r:id="rId51"/>
    <p:sldId id="392" r:id="rId52"/>
    <p:sldId id="473" r:id="rId53"/>
    <p:sldId id="474" r:id="rId54"/>
    <p:sldId id="377" r:id="rId55"/>
    <p:sldId id="378" r:id="rId56"/>
    <p:sldId id="379" r:id="rId57"/>
    <p:sldId id="381" r:id="rId58"/>
    <p:sldId id="382" r:id="rId59"/>
    <p:sldId id="383" r:id="rId60"/>
    <p:sldId id="406" r:id="rId61"/>
    <p:sldId id="407" r:id="rId62"/>
    <p:sldId id="475" r:id="rId63"/>
    <p:sldId id="384" r:id="rId64"/>
    <p:sldId id="380" r:id="rId65"/>
    <p:sldId id="385" r:id="rId66"/>
    <p:sldId id="386" r:id="rId67"/>
    <p:sldId id="387" r:id="rId68"/>
    <p:sldId id="388" r:id="rId69"/>
    <p:sldId id="416" r:id="rId70"/>
    <p:sldId id="417" r:id="rId71"/>
    <p:sldId id="418" r:id="rId72"/>
    <p:sldId id="419" r:id="rId73"/>
    <p:sldId id="420" r:id="rId74"/>
    <p:sldId id="421" r:id="rId75"/>
    <p:sldId id="422" r:id="rId76"/>
    <p:sldId id="423" r:id="rId77"/>
    <p:sldId id="424" r:id="rId78"/>
    <p:sldId id="425" r:id="rId79"/>
    <p:sldId id="426" r:id="rId80"/>
    <p:sldId id="427" r:id="rId81"/>
    <p:sldId id="428" r:id="rId82"/>
    <p:sldId id="429" r:id="rId83"/>
    <p:sldId id="430" r:id="rId84"/>
    <p:sldId id="431" r:id="rId85"/>
    <p:sldId id="432" r:id="rId86"/>
    <p:sldId id="433" r:id="rId87"/>
    <p:sldId id="434" r:id="rId88"/>
    <p:sldId id="435" r:id="rId89"/>
    <p:sldId id="436" r:id="rId90"/>
    <p:sldId id="476" r:id="rId91"/>
    <p:sldId id="437" r:id="rId92"/>
    <p:sldId id="438" r:id="rId93"/>
    <p:sldId id="439" r:id="rId94"/>
    <p:sldId id="440" r:id="rId95"/>
    <p:sldId id="441" r:id="rId96"/>
    <p:sldId id="442" r:id="rId97"/>
    <p:sldId id="470" r:id="rId98"/>
    <p:sldId id="443" r:id="rId99"/>
    <p:sldId id="444" r:id="rId100"/>
    <p:sldId id="445" r:id="rId101"/>
    <p:sldId id="446" r:id="rId102"/>
    <p:sldId id="447" r:id="rId103"/>
    <p:sldId id="448" r:id="rId104"/>
    <p:sldId id="449" r:id="rId105"/>
    <p:sldId id="450" r:id="rId106"/>
    <p:sldId id="451" r:id="rId107"/>
    <p:sldId id="452" r:id="rId108"/>
    <p:sldId id="453" r:id="rId109"/>
    <p:sldId id="454" r:id="rId110"/>
    <p:sldId id="455" r:id="rId111"/>
    <p:sldId id="456" r:id="rId112"/>
    <p:sldId id="457" r:id="rId113"/>
    <p:sldId id="458" r:id="rId114"/>
    <p:sldId id="459" r:id="rId115"/>
    <p:sldId id="460" r:id="rId116"/>
    <p:sldId id="461" r:id="rId117"/>
    <p:sldId id="462" r:id="rId118"/>
    <p:sldId id="463" r:id="rId119"/>
    <p:sldId id="464" r:id="rId120"/>
    <p:sldId id="465" r:id="rId121"/>
    <p:sldId id="466" r:id="rId122"/>
    <p:sldId id="467" r:id="rId123"/>
    <p:sldId id="468" r:id="rId124"/>
    <p:sldId id="469" r:id="rId125"/>
  </p:sldIdLst>
  <p:sldSz cx="12192000" cy="6858000"/>
  <p:notesSz cx="6858000" cy="9144000"/>
  <p:embeddedFontLst>
    <p:embeddedFont>
      <p:font typeface="MS Gothic" panose="020B0609070205080204" pitchFamily="49" charset="-128"/>
      <p:regular r:id="rId127"/>
    </p:embeddedFont>
    <p:embeddedFont>
      <p:font typeface="Cambria Math" panose="02040503050406030204" pitchFamily="18" charset="0"/>
      <p:regular r:id="rId128"/>
    </p:embeddedFont>
    <p:embeddedFont>
      <p:font typeface="Wingdings 2" panose="05020102010507070707" pitchFamily="18" charset="2"/>
      <p:regular r:id="rId129"/>
    </p:embeddedFont>
    <p:embeddedFont>
      <p:font typeface="Roboto Condensed" panose="02000000000000000000" pitchFamily="2" charset="0"/>
      <p:regular r:id="rId130"/>
      <p:bold r:id="rId131"/>
      <p:italic r:id="rId132"/>
      <p:boldItalic r:id="rId133"/>
    </p:embeddedFont>
    <p:embeddedFont>
      <p:font typeface="宋体" panose="02010600030101010101" pitchFamily="2" charset="-122"/>
      <p:regular r:id="rId134"/>
    </p:embeddedFont>
    <p:embeddedFont>
      <p:font typeface="Calibri" panose="020F0502020204030204" pitchFamily="34" charset="0"/>
      <p:regular r:id="rId135"/>
      <p:bold r:id="rId136"/>
      <p:italic r:id="rId137"/>
      <p:boldItalic r:id="rId138"/>
    </p:embeddedFont>
    <p:embeddedFont>
      <p:font typeface="Segoe UI Black" panose="020B0A02040204020203" pitchFamily="34" charset="0"/>
      <p:bold r:id="rId139"/>
      <p:boldItalic r:id="rId140"/>
    </p:embeddedFont>
    <p:embeddedFont>
      <p:font typeface="Roboto Condensed Light" panose="02000000000000000000" pitchFamily="2" charset="0"/>
      <p:regular r:id="rId141"/>
      <p:italic r:id="rId142"/>
    </p:embeddedFont>
    <p:embeddedFont>
      <p:font typeface="Wingdings 3" panose="05040102010807070707" pitchFamily="18" charset="2"/>
      <p:regular r:id="rId143"/>
    </p:embeddedFont>
    <p:embeddedFont>
      <p:font typeface="Consolas" panose="020B0609020204030204" pitchFamily="49" charset="0"/>
      <p:regular r:id="rId144"/>
      <p:bold r:id="rId145"/>
      <p:italic r:id="rId146"/>
      <p:boldItalic r:id="rId147"/>
    </p:embeddedFont>
    <p:embeddedFont>
      <p:font typeface="Cambria" panose="02040503050406030204" pitchFamily="18" charset="0"/>
      <p:regular r:id="rId148"/>
      <p:bold r:id="rId149"/>
      <p:italic r:id="rId150"/>
      <p:boldItalic r:id="rId151"/>
    </p:embeddedFont>
    <p:embeddedFont>
      <p:font typeface="굴림" panose="020B0604020202020204" charset="-127"/>
      <p:regular r:id="rId1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+7NKJOBbV5sgUjp8FYpNg==" hashData="G9gMAENclrMnTDdB210fwftZwws3uHsmY5LZ5k33etHBXyFFasUJ7kEF/7T57Ep69zItGyPSPdwC3OvwKYmcn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160"/>
    <a:srgbClr val="424242"/>
    <a:srgbClr val="FBD9EB"/>
    <a:srgbClr val="ED524F"/>
    <a:srgbClr val="890E4F"/>
    <a:srgbClr val="FCE0EE"/>
    <a:srgbClr val="FDEDF5"/>
    <a:srgbClr val="F9C3DF"/>
    <a:srgbClr val="F599C9"/>
    <a:srgbClr val="F2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12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font" Target="fonts/font2.fntdata"/><Relationship Id="rId149" Type="http://schemas.openxmlformats.org/officeDocument/2006/relationships/font" Target="fonts/font23.fntdata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8.fntdata"/><Relationship Id="rId139" Type="http://schemas.openxmlformats.org/officeDocument/2006/relationships/font" Target="fonts/font13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font" Target="fonts/font24.fntdata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font" Target="fonts/font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font" Target="fonts/font14.fntdata"/><Relationship Id="rId145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4.fntdata"/><Relationship Id="rId135" Type="http://schemas.openxmlformats.org/officeDocument/2006/relationships/font" Target="fonts/font9.fntdata"/><Relationship Id="rId151" Type="http://schemas.openxmlformats.org/officeDocument/2006/relationships/font" Target="fonts/font25.fntdata"/><Relationship Id="rId15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15.fntdata"/><Relationship Id="rId146" Type="http://schemas.openxmlformats.org/officeDocument/2006/relationships/font" Target="fonts/font2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5.fntdata"/><Relationship Id="rId136" Type="http://schemas.openxmlformats.org/officeDocument/2006/relationships/font" Target="fonts/font10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font" Target="fonts/font2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147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16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6.fntdata"/><Relationship Id="rId153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font" Target="fonts/font17.fntdata"/><Relationship Id="rId148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7.fntdata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font" Target="fonts/font18.fntdata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E3F3-8B31-41D2-AA9B-9796555DB86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9BDEF-6165-4E72-B1A6-6E8034CE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faul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0">
                <a:srgbClr val="1D3064"/>
              </a:gs>
              <a:gs pos="50000">
                <a:srgbClr val="1D3064"/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0">
                <a:srgbClr val="1D3064"/>
              </a:gs>
              <a:gs pos="50000">
                <a:srgbClr val="1D3064"/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0">
                      <a:srgbClr val="1D3064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0042908-6588-4C7A-9615-8D5899E8A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3" t="-16142" r="-144383" b="22103"/>
          <a:stretch/>
        </p:blipFill>
        <p:spPr>
          <a:xfrm>
            <a:off x="1834747" y="3985791"/>
            <a:ext cx="3075940" cy="2892592"/>
          </a:xfrm>
          <a:prstGeom prst="rect">
            <a:avLst/>
          </a:prstGeom>
        </p:spPr>
      </p:pic>
      <p:pic>
        <p:nvPicPr>
          <p:cNvPr id="36" name="Picture 35" descr="User icon Royalty Free Vector Image - VectorStock">
            <a:extLst>
              <a:ext uri="{FF2B5EF4-FFF2-40B4-BE49-F238E27FC236}">
                <a16:creationId xmlns:a16="http://schemas.microsoft.com/office/drawing/2014/main" xmlns="" id="{3C805A05-DDF6-4BA6-8EDB-D97128A43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C4AACC20-C1A0-45ED-8640-28D84A9F84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71C1D1-D056-4C60-9F03-E6291617B71F}"/>
              </a:ext>
            </a:extLst>
          </p:cNvPr>
          <p:cNvSpPr txBox="1"/>
          <p:nvPr userDrawn="1"/>
        </p:nvSpPr>
        <p:spPr>
          <a:xfrm>
            <a:off x="375920" y="457200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to Crop Circular Photo?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0451329-7800-417A-9D19-D93464C630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3200" y="1808163"/>
            <a:ext cx="3890962" cy="3890962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4">
                        <a:lumMod val="50000"/>
                      </a:schemeClr>
                    </a:gs>
                    <a:gs pos="100000">
                      <a:srgbClr val="009788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0" name="Picture 19" descr="User icon Royalty Free Vector Image - VectorStock">
            <a:extLst>
              <a:ext uri="{FF2B5EF4-FFF2-40B4-BE49-F238E27FC236}">
                <a16:creationId xmlns:a16="http://schemas.microsoft.com/office/drawing/2014/main" xmlns="" id="{4A8E0F54-DC01-449D-B951-DC7CBAFD95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5D60AFC-04BC-4FCA-A89D-6FCD04B6D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2">
                        <a:lumMod val="50000"/>
                      </a:schemeClr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0" name="Picture 29" descr="User icon Royalty Free Vector Image - VectorStock">
            <a:extLst>
              <a:ext uri="{FF2B5EF4-FFF2-40B4-BE49-F238E27FC236}">
                <a16:creationId xmlns:a16="http://schemas.microsoft.com/office/drawing/2014/main" xmlns="" id="{5F55812D-505A-4B1A-9EB5-16DCD08F2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0974588E-8956-4BF5-BF58-B7E42070A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3">
                        <a:lumMod val="50000"/>
                      </a:schemeClr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E6570A8-081D-45CE-A0DD-F78F5EDB0F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0B000B32-CB56-440D-9FAE-7DE703A93A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3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00C9ED70-1CC8-4EF2-BE10-AAFE24AAC5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7FD1CDD6-829C-4C5B-BFB7-74153A66FF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80BF4AFD-B365-46D4-AAC5-485DFA5A7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2BC70C35-8BA7-4D49-9AF7-DC36FAB8F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EB45C91-0DA6-4973-9AEA-FF1388508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F70CF6D9-DDB4-41AA-BB82-F8ED04AD8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8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E2622"/>
                    </a:gs>
                    <a:gs pos="100000">
                      <a:srgbClr val="79554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7E386D9D-B92A-4F40-9089-A1FD00CD3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DA295F85-D43D-42E5-9539-A471116A4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ep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01B92"/>
                    </a:gs>
                    <a:gs pos="100000">
                      <a:srgbClr val="673BB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BE300026-40E8-4FB1-998A-9CEB5F7A1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DB3B5E9B-B4F0-4E85-954A-F7CC04BBF2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0E47A1"/>
                    </a:gs>
                    <a:gs pos="100000">
                      <a:srgbClr val="03A9F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C3A13D11-EC6C-4E81-AD83-7AC73D273F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85035EF3-F5FB-41C2-A0BE-B3AEF7556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0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967F7A9-F404-4412-B868-8EB67A41E2A4}"/>
              </a:ext>
            </a:extLst>
          </p:cNvPr>
          <p:cNvGrpSpPr/>
          <p:nvPr userDrawn="1"/>
        </p:nvGrpSpPr>
        <p:grpSpPr>
          <a:xfrm>
            <a:off x="9576895" y="861192"/>
            <a:ext cx="2554143" cy="587454"/>
            <a:chOff x="131177" y="5775962"/>
            <a:chExt cx="2530239" cy="5819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3F8D339-A0AA-4150-B7E8-C84E7F2AB7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112BAB0-1CB8-413D-970D-4F482F1A0EDB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xmlns="" id="{CA463A36-7025-4394-9467-8A3EC3425B00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Rupesh Vaishnav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BF2BE79E-EA17-4AB9-8CB5-714A52A6B2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604000"/>
            <a:ext cx="41148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#3150703 (ADA)  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2 – Analysis of Algorithm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xmlns="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559056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3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B71B1C"/>
                    </a:gs>
                    <a:gs pos="100000">
                      <a:srgbClr val="ED524F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7B7B864-C091-4493-B14B-F5B61B586E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7575" r="25761" b="18186"/>
          <a:stretch>
            <a:fillRect/>
          </a:stretch>
        </p:blipFill>
        <p:spPr>
          <a:xfrm>
            <a:off x="356499" y="5214354"/>
            <a:ext cx="1354234" cy="1354234"/>
          </a:xfrm>
          <a:custGeom>
            <a:avLst/>
            <a:gdLst>
              <a:gd name="connsiteX0" fmla="*/ 2286000 w 4572000"/>
              <a:gd name="connsiteY0" fmla="*/ 0 h 4572000"/>
              <a:gd name="connsiteX1" fmla="*/ 4572000 w 4572000"/>
              <a:gd name="connsiteY1" fmla="*/ 2286000 h 4572000"/>
              <a:gd name="connsiteX2" fmla="*/ 2286000 w 4572000"/>
              <a:gd name="connsiteY2" fmla="*/ 4572000 h 4572000"/>
              <a:gd name="connsiteX3" fmla="*/ 0 w 4572000"/>
              <a:gd name="connsiteY3" fmla="*/ 2286000 h 4572000"/>
              <a:gd name="connsiteX4" fmla="*/ 2286000 w 4572000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4572000"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177B86E9-222D-4757-BE64-59540DB79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8ABCD18B-D4E0-41E4-8162-7E83CB11D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890E4F"/>
                    </a:gs>
                    <a:gs pos="100000">
                      <a:srgbClr val="D81A60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18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b="1" dirty="0" smtClean="0"/>
              <a:t>Analysis and Design of Algorithms </a:t>
            </a:r>
            <a:r>
              <a:rPr lang="en-US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(ADA)</a:t>
            </a:r>
          </a:p>
          <a:p>
            <a:r>
              <a:rPr lang="en-US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GTU # 3150703</a:t>
            </a:r>
            <a:endParaRPr lang="en-US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2F1AAAC-C051-4A31-837B-4A9977722A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ADF34BDA-AFB4-4120-81EF-C0AB56D388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52325" y="2657799"/>
            <a:ext cx="2103120" cy="20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0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967F7A9-F404-4412-B868-8EB67A41E2A4}"/>
              </a:ext>
            </a:extLst>
          </p:cNvPr>
          <p:cNvGrpSpPr/>
          <p:nvPr userDrawn="1"/>
        </p:nvGrpSpPr>
        <p:grpSpPr>
          <a:xfrm>
            <a:off x="9576895" y="5890392"/>
            <a:ext cx="2554143" cy="587454"/>
            <a:chOff x="131177" y="5775962"/>
            <a:chExt cx="2530239" cy="5819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3F8D339-A0AA-4150-B7E8-C84E7F2AB7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112BAB0-1CB8-413D-970D-4F482F1A0EDB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xmlns="" id="{CA463A36-7025-4394-9467-8A3EC3425B00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Rupesh Vaishnav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BF2BE79E-EA17-4AB9-8CB5-714A52A6B2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604000"/>
            <a:ext cx="41148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#3150703 (ADA)  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2 – Analysis of Algorithm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xmlns="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559056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6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967F7A9-F404-4412-B868-8EB67A41E2A4}"/>
              </a:ext>
            </a:extLst>
          </p:cNvPr>
          <p:cNvGrpSpPr/>
          <p:nvPr userDrawn="1"/>
        </p:nvGrpSpPr>
        <p:grpSpPr>
          <a:xfrm>
            <a:off x="128095" y="5890392"/>
            <a:ext cx="2554143" cy="587454"/>
            <a:chOff x="131177" y="5775962"/>
            <a:chExt cx="2530239" cy="5819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3F8D339-A0AA-4150-B7E8-C84E7F2AB7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112BAB0-1CB8-413D-970D-4F482F1A0EDB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xmlns="" id="{CA463A36-7025-4394-9467-8A3EC3425B00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Rupesh Vaishnav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BF2BE79E-EA17-4AB9-8CB5-714A52A6B2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604000"/>
            <a:ext cx="41148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#3150703 (ADA)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–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Analysis of Algorithm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xmlns="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559056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171932-FFF4-4D27-9425-8CB5D27A9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1" b="21180"/>
          <a:stretch/>
        </p:blipFill>
        <p:spPr>
          <a:xfrm rot="16200000">
            <a:off x="9807099" y="606901"/>
            <a:ext cx="2991808" cy="177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639DF2A-5426-428D-B32D-78E9191D8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6" t="18062" r="2731" b="17724"/>
          <a:stretch/>
        </p:blipFill>
        <p:spPr>
          <a:xfrm>
            <a:off x="0" y="401568"/>
            <a:ext cx="543946" cy="772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C6168-C8A4-4660-9D38-045657B80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en-US" sz="5400" b="1" kern="1200" dirty="0">
                <a:gradFill flip="none" rotWithShape="1">
                  <a:gsLst>
                    <a:gs pos="10000">
                      <a:srgbClr val="890E4F"/>
                    </a:gs>
                    <a:gs pos="100000">
                      <a:srgbClr val="D81A60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Write here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6C89DA-344D-4448-822C-2826084EF1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Write here Section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802A992-B18A-47D4-8497-02E7586DF58D}"/>
              </a:ext>
            </a:extLst>
          </p:cNvPr>
          <p:cNvGrpSpPr/>
          <p:nvPr userDrawn="1"/>
        </p:nvGrpSpPr>
        <p:grpSpPr>
          <a:xfrm>
            <a:off x="9437223" y="6087939"/>
            <a:ext cx="2554143" cy="587454"/>
            <a:chOff x="131177" y="5775962"/>
            <a:chExt cx="2530239" cy="5819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DD61FEC-075B-4EDD-97CA-36E6F7263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B550E12-AA95-4B1B-A8D2-ED01E515FC43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xmlns="" id="{F2FD45BD-9964-4102-8DE9-72CDDDD20A49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Rupesh Vaishnav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xmlns="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4038600" y="6604000"/>
            <a:ext cx="41148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3150703 (ADA)  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2 – Analysis</a:t>
            </a:r>
            <a:r>
              <a:rPr lang="en-US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of Algorithm 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xmlns="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E191CF5-3D57-422B-B2EB-FF235E30DB22}"/>
              </a:ext>
            </a:extLst>
          </p:cNvPr>
          <p:cNvGrpSpPr/>
          <p:nvPr userDrawn="1"/>
        </p:nvGrpSpPr>
        <p:grpSpPr>
          <a:xfrm>
            <a:off x="9576895" y="99192"/>
            <a:ext cx="2554143" cy="587454"/>
            <a:chOff x="131177" y="5775962"/>
            <a:chExt cx="2530239" cy="58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9B183D5-5DE8-48E7-85E7-60CE9D0FD2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2445F4B-50F2-4CA0-A5C5-6D690A29F3F2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97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xmlns="" id="{F2FD45BD-9964-4102-8DE9-72CDDDD20A49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Rupesh Vaishnav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xmlns="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4038600" y="6604000"/>
            <a:ext cx="41148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#3130006 (PS)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1 – Basic Probability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xmlns="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13602D2-CAF0-4790-95E8-87990761ED0C}"/>
              </a:ext>
            </a:extLst>
          </p:cNvPr>
          <p:cNvGrpSpPr/>
          <p:nvPr userDrawn="1"/>
        </p:nvGrpSpPr>
        <p:grpSpPr>
          <a:xfrm>
            <a:off x="9576895" y="5890392"/>
            <a:ext cx="2554143" cy="587454"/>
            <a:chOff x="131177" y="5775962"/>
            <a:chExt cx="2530239" cy="58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378A2C8-EF9C-479C-ACF0-D9819B46D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1DE4F58-7D48-453D-89E1-B25767150977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624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xmlns="" id="{F2FD45BD-9964-4102-8DE9-72CDDDD20A49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Rupesh Vaishnav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xmlns="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4038600" y="6604000"/>
            <a:ext cx="41148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#3130006 (PS)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1 – Basic Probability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xmlns="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5C60ED7-12D4-496E-AF73-0995BE8C12FD}"/>
              </a:ext>
            </a:extLst>
          </p:cNvPr>
          <p:cNvGrpSpPr/>
          <p:nvPr userDrawn="1"/>
        </p:nvGrpSpPr>
        <p:grpSpPr>
          <a:xfrm>
            <a:off x="128095" y="5890392"/>
            <a:ext cx="2554143" cy="587454"/>
            <a:chOff x="131177" y="5775962"/>
            <a:chExt cx="2530239" cy="58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0CB04CE-0025-4B1F-B962-A759D179D8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3F480CB-A4AF-424E-90DB-5B677403441A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31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3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F5063B-909B-4A7F-B502-78022804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27DDF1-16E2-4622-B8FD-0148CD5CE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7EA166-F18A-4D32-AA1F-AE475D491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1B45-1703-4330-B544-825BD8F37AF2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5C5379-5B41-4775-9279-F9F7608E6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A4B342-6FD5-4BB7-B9AE-3C5081C08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F3C7-36DD-4595-AA08-2525D8628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87" r:id="rId3"/>
    <p:sldLayoutId id="2147483688" r:id="rId4"/>
    <p:sldLayoutId id="2147483671" r:id="rId5"/>
    <p:sldLayoutId id="2147483672" r:id="rId6"/>
    <p:sldLayoutId id="2147483689" r:id="rId7"/>
    <p:sldLayoutId id="2147483690" r:id="rId8"/>
    <p:sldLayoutId id="2147483673" r:id="rId9"/>
    <p:sldLayoutId id="2147483691" r:id="rId10"/>
    <p:sldLayoutId id="2147483674" r:id="rId11"/>
    <p:sldLayoutId id="2147483676" r:id="rId12"/>
    <p:sldLayoutId id="2147483677" r:id="rId13"/>
    <p:sldLayoutId id="2147483678" r:id="rId14"/>
    <p:sldLayoutId id="2147483679" r:id="rId15"/>
    <p:sldLayoutId id="2147483681" r:id="rId16"/>
    <p:sldLayoutId id="2147483683" r:id="rId17"/>
    <p:sldLayoutId id="2147483682" r:id="rId18"/>
    <p:sldLayoutId id="2147483684" r:id="rId19"/>
    <p:sldLayoutId id="2147483685" r:id="rId20"/>
    <p:sldLayoutId id="2147483686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1.png"/><Relationship Id="rId4" Type="http://schemas.openxmlformats.org/officeDocument/2006/relationships/image" Target="../media/image42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1.png"/><Relationship Id="rId4" Type="http://schemas.openxmlformats.org/officeDocument/2006/relationships/image" Target="../media/image490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0.png"/><Relationship Id="rId7" Type="http://schemas.openxmlformats.org/officeDocument/2006/relationships/image" Target="../media/image4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5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6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1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0.png"/><Relationship Id="rId2" Type="http://schemas.openxmlformats.org/officeDocument/2006/relationships/image" Target="../media/image14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60.png"/><Relationship Id="rId4" Type="http://schemas.openxmlformats.org/officeDocument/2006/relationships/image" Target="../media/image145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3" Type="http://schemas.openxmlformats.org/officeDocument/2006/relationships/image" Target="../media/image1480.png"/><Relationship Id="rId7" Type="http://schemas.openxmlformats.org/officeDocument/2006/relationships/image" Target="../media/image1520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0.png"/><Relationship Id="rId5" Type="http://schemas.openxmlformats.org/officeDocument/2006/relationships/image" Target="../media/image1500.png"/><Relationship Id="rId10" Type="http://schemas.openxmlformats.org/officeDocument/2006/relationships/image" Target="../media/image1550.png"/><Relationship Id="rId4" Type="http://schemas.openxmlformats.org/officeDocument/2006/relationships/image" Target="../media/image1490.png"/><Relationship Id="rId9" Type="http://schemas.openxmlformats.org/officeDocument/2006/relationships/image" Target="../media/image154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0.png"/><Relationship Id="rId3" Type="http://schemas.openxmlformats.org/officeDocument/2006/relationships/image" Target="../media/image1570.png"/><Relationship Id="rId7" Type="http://schemas.openxmlformats.org/officeDocument/2006/relationships/image" Target="../media/image1610.png"/><Relationship Id="rId2" Type="http://schemas.openxmlformats.org/officeDocument/2006/relationships/image" Target="../media/image15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0.png"/><Relationship Id="rId5" Type="http://schemas.openxmlformats.org/officeDocument/2006/relationships/image" Target="../media/image1590.png"/><Relationship Id="rId10" Type="http://schemas.openxmlformats.org/officeDocument/2006/relationships/image" Target="../media/image1640.png"/><Relationship Id="rId4" Type="http://schemas.openxmlformats.org/officeDocument/2006/relationships/image" Target="../media/image1580.png"/><Relationship Id="rId9" Type="http://schemas.openxmlformats.org/officeDocument/2006/relationships/image" Target="../media/image163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3" Type="http://schemas.openxmlformats.org/officeDocument/2006/relationships/image" Target="../media/image1660.png"/><Relationship Id="rId7" Type="http://schemas.openxmlformats.org/officeDocument/2006/relationships/image" Target="../media/image1700.png"/><Relationship Id="rId2" Type="http://schemas.openxmlformats.org/officeDocument/2006/relationships/image" Target="../media/image165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710.png"/><Relationship Id="rId10" Type="http://schemas.openxmlformats.org/officeDocument/2006/relationships/image" Target="../media/image1690.png"/><Relationship Id="rId4" Type="http://schemas.openxmlformats.org/officeDocument/2006/relationships/image" Target="../media/image1670.png"/><Relationship Id="rId9" Type="http://schemas.openxmlformats.org/officeDocument/2006/relationships/image" Target="../media/image17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2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2" Type="http://schemas.openxmlformats.org/officeDocument/2006/relationships/image" Target="../media/image1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482.png"/><Relationship Id="rId7" Type="http://schemas.openxmlformats.org/officeDocument/2006/relationships/image" Target="../media/image511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0.png"/><Relationship Id="rId5" Type="http://schemas.openxmlformats.org/officeDocument/2006/relationships/image" Target="../media/image830.png"/><Relationship Id="rId4" Type="http://schemas.openxmlformats.org/officeDocument/2006/relationships/image" Target="../media/image50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6700F155-879E-4253-A2D1-B37B688D1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0" dirty="0" smtClean="0"/>
              <a:t>Unit-2</a:t>
            </a:r>
            <a:r>
              <a:rPr lang="en-US" sz="5400" dirty="0"/>
              <a:t>:</a:t>
            </a:r>
            <a:br>
              <a:rPr lang="en-US" sz="5400" dirty="0"/>
            </a:br>
            <a:r>
              <a:rPr lang="en-US" sz="5400" b="0" dirty="0" smtClean="0"/>
              <a:t>Analysis </a:t>
            </a:r>
            <a:r>
              <a:rPr lang="en-US" sz="5400" b="0" dirty="0"/>
              <a:t>of </a:t>
            </a:r>
            <a:r>
              <a:rPr lang="en-US" sz="5400" dirty="0" smtClean="0"/>
              <a:t>Algorithm</a:t>
            </a:r>
            <a:endParaRPr lang="en-US" sz="5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1BCC6A4-CA58-4C8C-86C4-5A5EA7071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rupesh.vaishnav@darshan.ac.in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73DAF969-5487-4485-9486-76BDA53380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9428037452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B882FCE-AB64-406E-AD3E-C406330FA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Computer Engineering Department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C06E432F-88D3-43E4-900F-2EEC807E9E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Rupesh Vaishnav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9" y="5211251"/>
            <a:ext cx="1353599" cy="135359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859186" y="7321"/>
            <a:ext cx="4646358" cy="734653"/>
          </a:xfrm>
        </p:spPr>
        <p:txBody>
          <a:bodyPr/>
          <a:lstStyle/>
          <a:p>
            <a:r>
              <a:rPr lang="en-US" b="1" dirty="0"/>
              <a:t>Analysis and Design of Algorithms </a:t>
            </a:r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(ADA)</a:t>
            </a:r>
          </a:p>
          <a:p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GTU # </a:t>
            </a:r>
            <a:r>
              <a:rPr lang="en-US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3150703</a:t>
            </a:r>
            <a:endParaRPr lang="en-US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 – Example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15665" y="1066800"/>
                <a:ext cx="3570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2400" b="1" dirty="0"/>
                  <a:t>Search for </a:t>
                </a:r>
                <a14:m>
                  <m:oMath xmlns:m="http://schemas.openxmlformats.org/officeDocument/2006/math">
                    <m:r>
                      <a:rPr lang="en-IN" sz="2400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IN" sz="2400" b="1" dirty="0"/>
                  <a:t> in given </a:t>
                </a:r>
                <a:r>
                  <a:rPr lang="en-IN" sz="2400" b="1" dirty="0" smtClean="0"/>
                  <a:t>array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665" y="1066800"/>
                <a:ext cx="3570016" cy="461665"/>
              </a:xfrm>
              <a:prstGeom prst="rect">
                <a:avLst/>
              </a:prstGeom>
              <a:blipFill>
                <a:blip r:embed="rId2"/>
                <a:stretch>
                  <a:fillRect l="-256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384468"/>
                  </p:ext>
                </p:extLst>
              </p:nvPr>
            </p:nvGraphicFramePr>
            <p:xfrm>
              <a:off x="5799980" y="1112212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384468"/>
                  </p:ext>
                </p:extLst>
              </p:nvPr>
            </p:nvGraphicFramePr>
            <p:xfrm>
              <a:off x="5799980" y="1112212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2" t="-1316" r="-40384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16" r="-3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23" t="-1316" r="-20288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048" t="-1316" r="-10095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2885" t="-1316" r="-1923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>
            <a:off x="1506065" y="1676400"/>
            <a:ext cx="8763000" cy="0"/>
          </a:xfrm>
          <a:prstGeom prst="line">
            <a:avLst/>
          </a:prstGeom>
          <a:ln>
            <a:solidFill>
              <a:srgbClr val="890E4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06065" y="1828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Comparing </a:t>
            </a:r>
            <a:r>
              <a:rPr lang="en-IN" b="1" dirty="0"/>
              <a:t>value of </a:t>
            </a:r>
            <a:r>
              <a:rPr lang="en-IN" b="1" dirty="0" err="1" smtClean="0"/>
              <a:t>i</a:t>
            </a:r>
            <a:r>
              <a:rPr lang="en-IN" b="1" baseline="30000" dirty="0" err="1" smtClean="0"/>
              <a:t>th</a:t>
            </a:r>
            <a:r>
              <a:rPr lang="en-IN" b="1" dirty="0" smtClean="0"/>
              <a:t> </a:t>
            </a:r>
            <a:r>
              <a:rPr lang="en-IN" b="1" dirty="0"/>
              <a:t>index </a:t>
            </a:r>
            <a:r>
              <a:rPr lang="en-IN" dirty="0"/>
              <a:t>with </a:t>
            </a:r>
            <a:r>
              <a:rPr lang="en-IN" dirty="0" smtClean="0"/>
              <a:t>the given element one </a:t>
            </a:r>
            <a:r>
              <a:rPr lang="en-IN" dirty="0"/>
              <a:t>by </a:t>
            </a:r>
            <a:r>
              <a:rPr lang="en-IN" dirty="0" smtClean="0"/>
              <a:t>one, </a:t>
            </a:r>
            <a:r>
              <a:rPr lang="en-IN" dirty="0"/>
              <a:t>until we get </a:t>
            </a:r>
            <a:r>
              <a:rPr lang="en-IN" dirty="0" smtClean="0"/>
              <a:t>the required </a:t>
            </a:r>
            <a:r>
              <a:rPr lang="en-IN" dirty="0"/>
              <a:t>element or end of the array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06065" y="2514600"/>
            <a:ext cx="8763000" cy="0"/>
          </a:xfrm>
          <a:prstGeom prst="line">
            <a:avLst/>
          </a:prstGeom>
          <a:ln>
            <a:solidFill>
              <a:srgbClr val="890E4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06065" y="2514600"/>
            <a:ext cx="1181734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A71160"/>
                </a:solidFill>
              </a:rPr>
              <a:t>Step 1: </a:t>
            </a:r>
            <a:r>
              <a:rPr lang="en-IN" b="1" dirty="0" err="1" smtClean="0">
                <a:solidFill>
                  <a:srgbClr val="A71160"/>
                </a:solidFill>
              </a:rPr>
              <a:t>i</a:t>
            </a:r>
            <a:r>
              <a:rPr lang="en-IN" b="1" dirty="0" smtClean="0">
                <a:solidFill>
                  <a:srgbClr val="A71160"/>
                </a:solidFill>
              </a:rPr>
              <a:t>=1</a:t>
            </a:r>
            <a:endParaRPr lang="en-US" b="1" dirty="0">
              <a:solidFill>
                <a:srgbClr val="A711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049093"/>
                  </p:ext>
                </p:extLst>
              </p:nvPr>
            </p:nvGraphicFramePr>
            <p:xfrm>
              <a:off x="2218580" y="3048000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049093"/>
                  </p:ext>
                </p:extLst>
              </p:nvPr>
            </p:nvGraphicFramePr>
            <p:xfrm>
              <a:off x="2218580" y="3048000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2" t="-2667" r="-40384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2667" r="-3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923" t="-2667" r="-202885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048" t="-2667" r="-100952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2885" t="-2667" r="-1923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/>
          <p:cNvGrpSpPr/>
          <p:nvPr/>
        </p:nvGrpSpPr>
        <p:grpSpPr>
          <a:xfrm>
            <a:off x="2447180" y="3505200"/>
            <a:ext cx="260008" cy="614065"/>
            <a:chOff x="457200" y="3505200"/>
            <a:chExt cx="260008" cy="614065"/>
          </a:xfrm>
        </p:grpSpPr>
        <p:sp>
          <p:nvSpPr>
            <p:cNvPr id="12" name="TextBox 11"/>
            <p:cNvSpPr txBox="1"/>
            <p:nvPr/>
          </p:nvSpPr>
          <p:spPr>
            <a:xfrm>
              <a:off x="457200" y="3657600"/>
              <a:ext cx="26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C00000"/>
                  </a:solidFill>
                </a:rPr>
                <a:t>i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87204" y="3505200"/>
              <a:ext cx="0" cy="22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506065" y="4424065"/>
            <a:ext cx="4038600" cy="0"/>
          </a:xfrm>
          <a:prstGeom prst="line">
            <a:avLst/>
          </a:prstGeom>
          <a:ln>
            <a:solidFill>
              <a:srgbClr val="890E4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3003" y="4439405"/>
            <a:ext cx="1181734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A71160"/>
                </a:solidFill>
              </a:defRPr>
            </a:lvl1pPr>
          </a:lstStyle>
          <a:p>
            <a:r>
              <a:rPr lang="en-IN" dirty="0"/>
              <a:t>Step 2: </a:t>
            </a:r>
            <a:r>
              <a:rPr lang="en-IN" dirty="0" err="1" smtClean="0"/>
              <a:t>i</a:t>
            </a:r>
            <a:r>
              <a:rPr lang="en-IN" dirty="0" smtClean="0"/>
              <a:t>=2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129698"/>
                  </p:ext>
                </p:extLst>
              </p:nvPr>
            </p:nvGraphicFramePr>
            <p:xfrm>
              <a:off x="2178365" y="4948535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129698"/>
                  </p:ext>
                </p:extLst>
              </p:nvPr>
            </p:nvGraphicFramePr>
            <p:xfrm>
              <a:off x="2178365" y="4948535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62" t="-1316" r="-40384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962" t="-1316" r="-30384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9048" t="-1316" r="-20095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923" t="-1316" r="-10288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923" t="-1316" r="-2885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7" name="Group 16"/>
          <p:cNvGrpSpPr/>
          <p:nvPr/>
        </p:nvGrpSpPr>
        <p:grpSpPr>
          <a:xfrm>
            <a:off x="2406965" y="5405735"/>
            <a:ext cx="260008" cy="614065"/>
            <a:chOff x="457200" y="3505200"/>
            <a:chExt cx="260008" cy="614065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3657600"/>
              <a:ext cx="26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C00000"/>
                  </a:solidFill>
                </a:rPr>
                <a:t>i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87204" y="3505200"/>
              <a:ext cx="0" cy="22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5544665" y="2514600"/>
            <a:ext cx="0" cy="3886200"/>
          </a:xfrm>
          <a:prstGeom prst="line">
            <a:avLst/>
          </a:prstGeom>
          <a:ln>
            <a:solidFill>
              <a:srgbClr val="890E4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56240" y="2526175"/>
            <a:ext cx="1181734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A71160"/>
                </a:solidFill>
              </a:defRPr>
            </a:lvl1pPr>
          </a:lstStyle>
          <a:p>
            <a:r>
              <a:rPr lang="en-IN" dirty="0"/>
              <a:t>Step 3: </a:t>
            </a:r>
            <a:r>
              <a:rPr lang="en-IN" dirty="0" err="1" smtClean="0"/>
              <a:t>i</a:t>
            </a:r>
            <a:r>
              <a:rPr lang="en-IN" dirty="0" smtClean="0"/>
              <a:t>=3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8868247"/>
                  </p:ext>
                </p:extLst>
              </p:nvPr>
            </p:nvGraphicFramePr>
            <p:xfrm>
              <a:off x="6050991" y="3048000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8868247"/>
                  </p:ext>
                </p:extLst>
              </p:nvPr>
            </p:nvGraphicFramePr>
            <p:xfrm>
              <a:off x="6050991" y="3048000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62" t="-2667" r="-40384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2667" r="-3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923" t="-2667" r="-202885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99048" t="-2667" r="-100952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2885" t="-2667" r="-1923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3" name="Group 22"/>
          <p:cNvGrpSpPr/>
          <p:nvPr/>
        </p:nvGrpSpPr>
        <p:grpSpPr>
          <a:xfrm>
            <a:off x="6789393" y="3505200"/>
            <a:ext cx="260008" cy="614065"/>
            <a:chOff x="457200" y="3505200"/>
            <a:chExt cx="260008" cy="614065"/>
          </a:xfrm>
        </p:grpSpPr>
        <p:sp>
          <p:nvSpPr>
            <p:cNvPr id="24" name="TextBox 23"/>
            <p:cNvSpPr txBox="1"/>
            <p:nvPr/>
          </p:nvSpPr>
          <p:spPr>
            <a:xfrm>
              <a:off x="457200" y="3657600"/>
              <a:ext cx="26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C00000"/>
                  </a:solidFill>
                </a:rPr>
                <a:t>i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587204" y="3505200"/>
              <a:ext cx="0" cy="22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544665" y="4416955"/>
            <a:ext cx="4724400" cy="0"/>
          </a:xfrm>
          <a:prstGeom prst="line">
            <a:avLst/>
          </a:prstGeom>
          <a:ln>
            <a:solidFill>
              <a:srgbClr val="890E4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44665" y="4419600"/>
            <a:ext cx="1181734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A71160"/>
                </a:solidFill>
              </a:defRPr>
            </a:lvl1pPr>
          </a:lstStyle>
          <a:p>
            <a:r>
              <a:rPr lang="en-IN" dirty="0"/>
              <a:t>Step 4: </a:t>
            </a:r>
            <a:r>
              <a:rPr lang="en-IN" dirty="0" err="1" smtClean="0"/>
              <a:t>i</a:t>
            </a:r>
            <a:r>
              <a:rPr lang="en-IN" dirty="0" smtClean="0"/>
              <a:t>=4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528966"/>
                  </p:ext>
                </p:extLst>
              </p:nvPr>
            </p:nvGraphicFramePr>
            <p:xfrm>
              <a:off x="6050991" y="4941425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528966"/>
                  </p:ext>
                </p:extLst>
              </p:nvPr>
            </p:nvGraphicFramePr>
            <p:xfrm>
              <a:off x="6050991" y="4941425"/>
              <a:ext cx="3173685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47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62" t="-1316" r="-40384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1316" r="-3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1923" t="-1316" r="-20288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99048" t="-1316" r="-10095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2885" t="-1316" r="-1923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9" name="Group 28"/>
          <p:cNvGrpSpPr/>
          <p:nvPr/>
        </p:nvGrpSpPr>
        <p:grpSpPr>
          <a:xfrm>
            <a:off x="7454885" y="5415987"/>
            <a:ext cx="260008" cy="614065"/>
            <a:chOff x="457200" y="3505200"/>
            <a:chExt cx="260008" cy="614065"/>
          </a:xfrm>
        </p:grpSpPr>
        <p:sp>
          <p:nvSpPr>
            <p:cNvPr id="30" name="TextBox 29"/>
            <p:cNvSpPr txBox="1"/>
            <p:nvPr/>
          </p:nvSpPr>
          <p:spPr>
            <a:xfrm>
              <a:off x="457200" y="3657600"/>
              <a:ext cx="26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C00000"/>
                  </a:solidFill>
                </a:rPr>
                <a:t>i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7204" y="3505200"/>
              <a:ext cx="0" cy="22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997026" y="4941425"/>
                <a:ext cx="481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026" y="4941425"/>
                <a:ext cx="4817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136335" y="6031468"/>
            <a:ext cx="324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424242"/>
                </a:solidFill>
              </a:rPr>
              <a:t>Element found at </a:t>
            </a:r>
            <a:r>
              <a:rPr lang="en-IN" sz="2000" b="1" dirty="0" err="1">
                <a:solidFill>
                  <a:srgbClr val="424242"/>
                </a:solidFill>
              </a:rPr>
              <a:t>i</a:t>
            </a:r>
            <a:r>
              <a:rPr lang="en-IN" sz="2000" b="1" baseline="30000" dirty="0" err="1">
                <a:solidFill>
                  <a:srgbClr val="424242"/>
                </a:solidFill>
              </a:rPr>
              <a:t>th</a:t>
            </a:r>
            <a:r>
              <a:rPr lang="en-IN" sz="2000" b="1" dirty="0">
                <a:solidFill>
                  <a:srgbClr val="424242"/>
                </a:solidFill>
              </a:rPr>
              <a:t> </a:t>
            </a:r>
            <a:r>
              <a:rPr lang="en-IN" sz="2000" b="1" dirty="0" smtClean="0">
                <a:solidFill>
                  <a:srgbClr val="424242"/>
                </a:solidFill>
              </a:rPr>
              <a:t>index, </a:t>
            </a:r>
            <a:r>
              <a:rPr lang="en-IN" sz="2000" b="1" dirty="0" err="1" smtClean="0">
                <a:solidFill>
                  <a:srgbClr val="424242"/>
                </a:solidFill>
              </a:rPr>
              <a:t>i</a:t>
            </a:r>
            <a:r>
              <a:rPr lang="en-IN" sz="2000" b="1" dirty="0" smtClean="0">
                <a:solidFill>
                  <a:srgbClr val="424242"/>
                </a:solidFill>
              </a:rPr>
              <a:t>=4</a:t>
            </a:r>
            <a:endParaRPr lang="en-US" sz="2000" b="1" dirty="0">
              <a:solidFill>
                <a:srgbClr val="42424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66030" y="4019490"/>
                <a:ext cx="822307" cy="40011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30" y="4019490"/>
                <a:ext cx="82230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91389" y="5924490"/>
                <a:ext cx="822307" cy="40011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89" y="5924490"/>
                <a:ext cx="82230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90262" y="4019490"/>
                <a:ext cx="822307" cy="40011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262" y="4019490"/>
                <a:ext cx="82230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7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06081 -3.7037E-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6823 2.96296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6666 -7.40741E-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5" grpId="0" animBg="1"/>
      <p:bldP spid="21" grpId="0" animBg="1"/>
      <p:bldP spid="27" grpId="0" animBg="1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in ascending order using shell sort.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5805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8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4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9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56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14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7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3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8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2433935"/>
            <a:ext cx="1099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2</a:t>
            </a:r>
            <a:r>
              <a:rPr lang="en-US" sz="2400" b="1" dirty="0"/>
              <a:t>: Now, the Segmenting Gap = 2 (</a:t>
            </a:r>
            <a:r>
              <a:rPr lang="en-US" sz="2400" b="1" dirty="0" smtClean="0"/>
              <a:t>4/2</a:t>
            </a:r>
            <a:r>
              <a:rPr lang="en-US" sz="2400" b="1" dirty="0"/>
              <a:t>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858924" y="4224048"/>
            <a:ext cx="2335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</a:rPr>
              <a:t>Each segment is </a:t>
            </a:r>
            <a:r>
              <a:rPr lang="en-US" sz="2200" b="1" dirty="0">
                <a:solidFill>
                  <a:srgbClr val="0070C0"/>
                </a:solidFill>
              </a:rPr>
              <a:t>sorted within itself </a:t>
            </a:r>
            <a:r>
              <a:rPr lang="en-US" sz="2200" dirty="0">
                <a:solidFill>
                  <a:srgbClr val="0070C0"/>
                </a:solidFill>
              </a:rPr>
              <a:t>using insertion </a:t>
            </a:r>
            <a:r>
              <a:rPr lang="en-US" sz="2200" dirty="0" smtClean="0">
                <a:solidFill>
                  <a:srgbClr val="0070C0"/>
                </a:solidFill>
              </a:rPr>
              <a:t>sort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45230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77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135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993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851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709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567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7425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283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5230" y="2907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9197035"/>
                  </p:ext>
                </p:extLst>
              </p:nvPr>
            </p:nvGraphicFramePr>
            <p:xfrm>
              <a:off x="1945230" y="2907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0" name="Elbow Connector 49"/>
          <p:cNvCxnSpPr/>
          <p:nvPr/>
        </p:nvCxnSpPr>
        <p:spPr>
          <a:xfrm rot="16200000" flipH="1">
            <a:off x="2975910" y="3164667"/>
            <a:ext cx="12700" cy="1368287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6200000" flipH="1">
            <a:off x="4344198" y="3164667"/>
            <a:ext cx="12700" cy="1368287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6200000" flipH="1">
            <a:off x="5712487" y="3171018"/>
            <a:ext cx="12700" cy="1368287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6200000" flipH="1">
            <a:off x="7080777" y="3164668"/>
            <a:ext cx="12700" cy="1368287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980063" y="4518406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662550" y="4518406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48350" y="4518406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034150" y="4518406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19950" y="4518406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05750" y="4518406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091550" y="4518406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777350" y="4518406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463150" y="4518406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80063" y="4196804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3011201"/>
                  </p:ext>
                </p:extLst>
              </p:nvPr>
            </p:nvGraphicFramePr>
            <p:xfrm>
              <a:off x="1980063" y="4196804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8" name="Rectangle 67"/>
          <p:cNvSpPr/>
          <p:nvPr/>
        </p:nvSpPr>
        <p:spPr>
          <a:xfrm>
            <a:off x="1993126" y="5890009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675613" y="5890009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361413" y="5890009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047213" y="5890009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733013" y="5890009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418813" y="5890009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104613" y="5890009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790413" y="5890009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476213" y="5890009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3126" y="5568407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924401"/>
                  </p:ext>
                </p:extLst>
              </p:nvPr>
            </p:nvGraphicFramePr>
            <p:xfrm>
              <a:off x="1993126" y="5568407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2" name="Elbow Connector 81"/>
          <p:cNvCxnSpPr/>
          <p:nvPr/>
        </p:nvCxnSpPr>
        <p:spPr>
          <a:xfrm rot="16200000" flipH="1">
            <a:off x="3713960" y="4475939"/>
            <a:ext cx="12700" cy="13682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6200000" flipH="1">
            <a:off x="5082248" y="4475939"/>
            <a:ext cx="12700" cy="13682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 rot="16200000" flipH="1">
            <a:off x="6448887" y="4469306"/>
            <a:ext cx="12700" cy="13682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0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E6B4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in ascending order using shell sort.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5805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8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4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9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56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14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7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3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8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2433935"/>
            <a:ext cx="1099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3: </a:t>
            </a:r>
            <a:r>
              <a:rPr lang="en-US" sz="2400" b="1" dirty="0"/>
              <a:t>Now, the Segmenting Gap = </a:t>
            </a:r>
            <a:r>
              <a:rPr lang="en-US" sz="2400" b="1" dirty="0" smtClean="0"/>
              <a:t>1 (2/2</a:t>
            </a:r>
            <a:r>
              <a:rPr lang="en-US" sz="2400" b="1" dirty="0"/>
              <a:t>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858924" y="4224048"/>
            <a:ext cx="2335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</a:rPr>
              <a:t>Each segment is </a:t>
            </a:r>
            <a:r>
              <a:rPr lang="en-US" sz="2200" b="1" dirty="0">
                <a:solidFill>
                  <a:srgbClr val="0070C0"/>
                </a:solidFill>
              </a:rPr>
              <a:t>sorted within itself </a:t>
            </a:r>
            <a:r>
              <a:rPr lang="en-US" sz="2200" dirty="0">
                <a:solidFill>
                  <a:srgbClr val="0070C0"/>
                </a:solidFill>
              </a:rPr>
              <a:t>using insertion </a:t>
            </a:r>
            <a:r>
              <a:rPr lang="en-US" sz="2200" dirty="0" smtClean="0">
                <a:solidFill>
                  <a:srgbClr val="0070C0"/>
                </a:solidFill>
              </a:rPr>
              <a:t>sort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45230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77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135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993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851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709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567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7425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28317" y="322953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5230" y="2907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5230" y="2907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4" name="Rectangle 53"/>
          <p:cNvSpPr/>
          <p:nvPr/>
        </p:nvSpPr>
        <p:spPr>
          <a:xfrm>
            <a:off x="1980063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6625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483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0341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199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057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0915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7773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463150" y="4884168"/>
            <a:ext cx="6858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80063" y="4562568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558536"/>
                  </p:ext>
                </p:extLst>
              </p:nvPr>
            </p:nvGraphicFramePr>
            <p:xfrm>
              <a:off x="1980063" y="4562568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1" name="Elbow Connector 80"/>
          <p:cNvCxnSpPr/>
          <p:nvPr/>
        </p:nvCxnSpPr>
        <p:spPr>
          <a:xfrm rot="16200000" flipH="1">
            <a:off x="2662357" y="3532702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16200000" flipH="1">
            <a:off x="3340152" y="3532702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16200000" flipH="1">
            <a:off x="4027331" y="3532702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16200000" flipH="1">
            <a:off x="4700434" y="3532701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6200000" flipH="1">
            <a:off x="5392583" y="3532701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16200000" flipH="1">
            <a:off x="6075071" y="3532701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rot="16200000" flipH="1">
            <a:off x="6748174" y="3532702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16200000" flipH="1">
            <a:off x="7430662" y="3532702"/>
            <a:ext cx="12700" cy="682487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3248315" y="5891345"/>
            <a:ext cx="393192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90E4F"/>
                </a:solidFill>
              </a:rPr>
              <a:t>The entire array is sorted now.</a:t>
            </a:r>
            <a:endParaRPr lang="en-US" sz="2400" dirty="0">
              <a:solidFill>
                <a:srgbClr val="890E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9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 -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Divide the array into several smaller </a:t>
                </a:r>
                <a:r>
                  <a:rPr lang="en-US" dirty="0">
                    <a:solidFill>
                      <a:srgbClr val="A71160"/>
                    </a:solidFill>
                  </a:rPr>
                  <a:t>non contiguous segments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distance between successive elements in one segment is called </a:t>
                </a:r>
                <a:r>
                  <a:rPr lang="en-US" dirty="0">
                    <a:solidFill>
                      <a:srgbClr val="A71160"/>
                    </a:solidFill>
                  </a:rPr>
                  <a:t>a gap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Each segment is </a:t>
                </a:r>
                <a:r>
                  <a:rPr lang="en-US" dirty="0">
                    <a:solidFill>
                      <a:srgbClr val="A71160"/>
                    </a:solidFill>
                  </a:rPr>
                  <a:t>sorted within itself </a:t>
                </a:r>
                <a:r>
                  <a:rPr lang="en-US" dirty="0"/>
                  <a:t>using insertion sort.</a:t>
                </a:r>
              </a:p>
              <a:p>
                <a:r>
                  <a:rPr lang="en-US" dirty="0"/>
                  <a:t>Then </a:t>
                </a:r>
                <a:r>
                  <a:rPr lang="en-US" dirty="0">
                    <a:solidFill>
                      <a:srgbClr val="A71160"/>
                    </a:solidFill>
                  </a:rPr>
                  <a:t>re-segment into larger segments </a:t>
                </a:r>
                <a:r>
                  <a:rPr lang="en-US" dirty="0"/>
                  <a:t>(smaller gap) and repeat sorting process.</a:t>
                </a:r>
              </a:p>
              <a:p>
                <a:r>
                  <a:rPr lang="en-US" dirty="0"/>
                  <a:t>Continue </a:t>
                </a:r>
                <a:r>
                  <a:rPr lang="en-US" dirty="0" smtClean="0">
                    <a:solidFill>
                      <a:srgbClr val="A71160"/>
                    </a:solidFill>
                  </a:rPr>
                  <a:t>until only one segment</a:t>
                </a:r>
                <a:r>
                  <a:rPr lang="en-US" dirty="0" smtClean="0"/>
                  <a:t> </a:t>
                </a:r>
                <a:r>
                  <a:rPr lang="en-US" dirty="0"/>
                  <a:t>is left, i.e., gap = 1.</a:t>
                </a:r>
              </a:p>
              <a:p>
                <a:r>
                  <a:rPr lang="en-US" dirty="0"/>
                  <a:t>Final sorting finishes the </a:t>
                </a:r>
                <a:r>
                  <a:rPr lang="en-US" dirty="0">
                    <a:solidFill>
                      <a:srgbClr val="A71160"/>
                    </a:solidFill>
                  </a:rPr>
                  <a:t>entire array </a:t>
                </a:r>
                <a:r>
                  <a:rPr lang="en-US" dirty="0"/>
                  <a:t>sorting.</a:t>
                </a:r>
              </a:p>
              <a:p>
                <a:r>
                  <a:rPr lang="en-US" dirty="0"/>
                  <a:t>Time complexity of shell sort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A7116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4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Radix Sort puts the elements in order by </a:t>
            </a:r>
            <a:r>
              <a:rPr lang="en-US" dirty="0">
                <a:solidFill>
                  <a:srgbClr val="A71160"/>
                </a:solidFill>
              </a:rPr>
              <a:t>comparing the digits of the numbers</a:t>
            </a:r>
            <a:r>
              <a:rPr lang="en-US" dirty="0"/>
              <a:t>.</a:t>
            </a:r>
          </a:p>
          <a:p>
            <a:r>
              <a:rPr lang="en-US" dirty="0"/>
              <a:t>Each element in the 𝒏-element array 𝑨 has 𝒅 digits, where digit 1 is the lowest-order digit and digit 𝑑 is the highest order digit.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Sort following elements in </a:t>
            </a:r>
            <a:r>
              <a:rPr lang="en-US" dirty="0" smtClean="0"/>
              <a:t>Ascending </a:t>
            </a:r>
            <a:r>
              <a:rPr lang="en-US" dirty="0"/>
              <a:t>order using radix sort.</a:t>
            </a:r>
          </a:p>
          <a:p>
            <a:pPr marL="0" indent="0" algn="l">
              <a:buNone/>
            </a:pPr>
            <a:r>
              <a:rPr lang="en-US" dirty="0"/>
              <a:t>	363, 729, 329, 873, 691, 521, 435, 297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807" y="2417795"/>
            <a:ext cx="10111350" cy="1580817"/>
          </a:xfrm>
          <a:prstGeom prst="rect">
            <a:avLst/>
          </a:prstGeom>
          <a:solidFill>
            <a:srgbClr val="FDEDF5"/>
          </a:solidFill>
        </p:spPr>
        <p:txBody>
          <a:bodyPr wrap="square" rtlCol="0">
            <a:spAutoFit/>
          </a:bodyPr>
          <a:lstStyle/>
          <a:p>
            <a:pPr marL="217170">
              <a:lnSpc>
                <a:spcPct val="124000"/>
              </a:lnSpc>
            </a:pPr>
            <a:r>
              <a:rPr lang="en-US" sz="2600" i="1" dirty="0" smtClean="0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Algorithm: RADIX-SORT(A</a:t>
            </a:r>
            <a:r>
              <a:rPr lang="en-US" sz="2600" i="1" dirty="0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 d)</a:t>
            </a:r>
          </a:p>
          <a:p>
            <a:pPr marL="400050" lvl="1" indent="0">
              <a:lnSpc>
                <a:spcPct val="124000"/>
              </a:lnSpc>
              <a:buNone/>
            </a:pPr>
            <a:r>
              <a:rPr lang="en-US" sz="2600" i="1" dirty="0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for </a:t>
            </a:r>
            <a:r>
              <a:rPr lang="en-US" sz="2600" i="1" dirty="0" err="1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</a:t>
            </a:r>
            <a:r>
              <a:rPr lang="en-US" sz="2600" i="1" dirty="0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← 1 to d</a:t>
            </a:r>
          </a:p>
          <a:p>
            <a:pPr marL="1257300" lvl="3">
              <a:lnSpc>
                <a:spcPct val="124000"/>
              </a:lnSpc>
            </a:pPr>
            <a:r>
              <a:rPr lang="en-US" sz="2600" i="1" dirty="0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do use a stable sort to sort array A </a:t>
            </a:r>
            <a:r>
              <a:rPr lang="en-US" sz="2600" i="1" dirty="0" smtClean="0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on digit </a:t>
            </a:r>
            <a:r>
              <a:rPr lang="en-US" sz="2600" i="1" dirty="0" err="1" smtClean="0">
                <a:solidFill>
                  <a:srgbClr val="A7116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</a:t>
            </a:r>
            <a:endParaRPr lang="en-US" dirty="0">
              <a:solidFill>
                <a:srgbClr val="A711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 -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066800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3      6     3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589449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7      2     9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11433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3      2     9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633417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8      7     3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155401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6      9     1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677385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5      2     1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199369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4      3     5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4721350"/>
            <a:ext cx="1828800" cy="530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2      9     7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237" y="5729646"/>
            <a:ext cx="210312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Sort on column 1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2349137" y="5283926"/>
            <a:ext cx="190500" cy="45720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11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4140" y="1066800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6      9     1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4140" y="1589449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5      2     1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4140" y="2111433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3      6     3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4140" y="2633417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8      7     3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4140" y="3155401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4      3     5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4140" y="3677385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2      9     7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64140" y="4199369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7      2     9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4140" y="4721350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3      2     9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8763" y="5729646"/>
            <a:ext cx="210312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2060"/>
                </a:solidFill>
              </a:rPr>
              <a:t>Sort on column 2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4617720" y="5283925"/>
            <a:ext cx="190500" cy="457200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116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2180" y="1062444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5      2     1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2180" y="1585093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7      2     9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42180" y="2107077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3      2     9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42180" y="2629061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4      3     5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42180" y="3151045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3      6     3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42180" y="3673029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8      7     3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542180" y="4195013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6      9     1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42180" y="4716994"/>
            <a:ext cx="1828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A71160"/>
                </a:solidFill>
              </a:rPr>
              <a:t>2      9     7</a:t>
            </a:r>
            <a:endParaRPr lang="en-US" sz="3200" dirty="0">
              <a:solidFill>
                <a:srgbClr val="A711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99414" y="5729646"/>
            <a:ext cx="210312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2060"/>
                </a:solidFill>
              </a:rPr>
              <a:t>Sort on column 3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59" name="Up Arrow 58"/>
          <p:cNvSpPr/>
          <p:nvPr/>
        </p:nvSpPr>
        <p:spPr>
          <a:xfrm>
            <a:off x="6664234" y="5279570"/>
            <a:ext cx="190500" cy="457200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711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037926" y="5721528"/>
            <a:ext cx="393192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90E4F"/>
                </a:solidFill>
              </a:rPr>
              <a:t>The entire array is sorted now.</a:t>
            </a:r>
            <a:endParaRPr lang="en-US" sz="2400" dirty="0">
              <a:solidFill>
                <a:srgbClr val="890E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23984 -0.304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23984 -0.30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6 L 0.23984 0.152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0.23984 0.000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3984 -0.1518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23984 -0.151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23984 0.3791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23984 0.379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22813 -0.0782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22813 -0.3826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22813 -0.3826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22813 -0.0780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22813 0.1504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22813 0.1504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22813 0.455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22813 0.15069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21979 -0.5342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21979 -0.0775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21979 -0.153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21979 -0.0011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77556E-17 L 0.21979 0.30347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21979 -0.07731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21979 0.37963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21979 0.15115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500"/>
                            </p:stCondLst>
                            <p:childTnLst>
                              <p:par>
                                <p:cTn id="24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3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 Sort – Introduction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Sort the following elements in </a:t>
                </a:r>
                <a:r>
                  <a:rPr lang="en-US" dirty="0" smtClean="0"/>
                  <a:t>Ascending </a:t>
                </a:r>
                <a:r>
                  <a:rPr lang="en-US" dirty="0"/>
                  <a:t>order using bucket sort.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Create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empty buckets.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Add each input element to appropriate bucket as,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sz="2400" dirty="0"/>
                  <a:t>Bucket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holds values in the half-open interval, </a:t>
                </a: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 err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] &lt; (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400" b="1" i="1" dirty="0">
                  <a:solidFill>
                    <a:srgbClr val="A7116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Sort each bucket queue with insertion sort.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Merge all bucket queues together in order.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Expected running time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size of original sequence.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sorting algorithm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418" r="-818" b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15640" y="1459865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199012945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6218662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7878319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34428108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7043504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10833593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5723771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42532392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7557032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45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96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29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30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27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12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39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2475919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09600" y="2294709"/>
            <a:ext cx="109728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5399315"/>
            <a:ext cx="109728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 Sort – Example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1032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45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35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96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93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29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51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</a:t>
            </a:r>
          </a:p>
        </p:txBody>
      </p:sp>
      <p:sp>
        <p:nvSpPr>
          <p:cNvPr id="8" name="Rectangle 7"/>
          <p:cNvSpPr/>
          <p:nvPr/>
        </p:nvSpPr>
        <p:spPr>
          <a:xfrm>
            <a:off x="57009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27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67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25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583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44119" y="2209800"/>
            <a:ext cx="457200" cy="365760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91</a:t>
            </a:r>
          </a:p>
        </p:txBody>
      </p:sp>
      <p:sp>
        <p:nvSpPr>
          <p:cNvPr id="13" name="Can 12"/>
          <p:cNvSpPr/>
          <p:nvPr/>
        </p:nvSpPr>
        <p:spPr>
          <a:xfrm>
            <a:off x="1967119" y="3084442"/>
            <a:ext cx="758097" cy="1258958"/>
          </a:xfrm>
          <a:prstGeom prst="ca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2805319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643519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481719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357531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6195731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7033931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7872131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8704283" y="3084442"/>
            <a:ext cx="758097" cy="1258958"/>
          </a:xfrm>
          <a:prstGeom prst="ca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9542483" y="3084442"/>
            <a:ext cx="758097" cy="12589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92609" y="4343400"/>
            <a:ext cx="30711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7979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7400" y="4343400"/>
            <a:ext cx="25393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92931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9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2167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46179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22579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54731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3967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4379" y="4343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38579" y="388620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45</a:t>
            </a:r>
          </a:p>
        </p:txBody>
      </p:sp>
      <p:cxnSp>
        <p:nvCxnSpPr>
          <p:cNvPr id="34" name="Straight Arrow Connector 33"/>
          <p:cNvCxnSpPr>
            <a:stCxn id="4" idx="2"/>
          </p:cNvCxnSpPr>
          <p:nvPr/>
        </p:nvCxnSpPr>
        <p:spPr>
          <a:xfrm>
            <a:off x="3189632" y="2575560"/>
            <a:ext cx="2546947" cy="13106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723531" y="388620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</a:t>
            </a:r>
          </a:p>
        </p:txBody>
      </p:sp>
      <p:cxnSp>
        <p:nvCxnSpPr>
          <p:cNvPr id="36" name="Straight Arrow Connector 35"/>
          <p:cNvCxnSpPr>
            <a:stCxn id="5" idx="2"/>
            <a:endCxn id="35" idx="0"/>
          </p:cNvCxnSpPr>
          <p:nvPr/>
        </p:nvCxnSpPr>
        <p:spPr>
          <a:xfrm>
            <a:off x="3872119" y="2575560"/>
            <a:ext cx="6080012" cy="13106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824567" y="388620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29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62767" y="3873938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24567" y="336386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86367" y="3873938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662767" y="336386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39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214979" y="388620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723531" y="3363860"/>
            <a:ext cx="457200" cy="3657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91</a:t>
            </a:r>
          </a:p>
        </p:txBody>
      </p:sp>
      <p:cxnSp>
        <p:nvCxnSpPr>
          <p:cNvPr id="44" name="Straight Arrow Connector 43"/>
          <p:cNvCxnSpPr>
            <a:stCxn id="6" idx="2"/>
          </p:cNvCxnSpPr>
          <p:nvPr/>
        </p:nvCxnSpPr>
        <p:spPr>
          <a:xfrm flipH="1">
            <a:off x="4039519" y="2575560"/>
            <a:ext cx="518400" cy="129837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2"/>
            <a:endCxn id="38" idx="0"/>
          </p:cNvCxnSpPr>
          <p:nvPr/>
        </p:nvCxnSpPr>
        <p:spPr>
          <a:xfrm flipH="1">
            <a:off x="4891367" y="2575560"/>
            <a:ext cx="352352" cy="129837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2"/>
            <a:endCxn id="39" idx="0"/>
          </p:cNvCxnSpPr>
          <p:nvPr/>
        </p:nvCxnSpPr>
        <p:spPr>
          <a:xfrm flipH="1">
            <a:off x="4053167" y="2575560"/>
            <a:ext cx="1876352" cy="7883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9" idx="2"/>
            <a:endCxn id="40" idx="0"/>
          </p:cNvCxnSpPr>
          <p:nvPr/>
        </p:nvCxnSpPr>
        <p:spPr>
          <a:xfrm flipH="1">
            <a:off x="3214967" y="2575560"/>
            <a:ext cx="3400352" cy="129837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2"/>
            <a:endCxn id="41" idx="0"/>
          </p:cNvCxnSpPr>
          <p:nvPr/>
        </p:nvCxnSpPr>
        <p:spPr>
          <a:xfrm flipH="1">
            <a:off x="4891367" y="2575560"/>
            <a:ext cx="2409752" cy="7883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2"/>
          </p:cNvCxnSpPr>
          <p:nvPr/>
        </p:nvCxnSpPr>
        <p:spPr>
          <a:xfrm flipH="1">
            <a:off x="7412979" y="2575560"/>
            <a:ext cx="573940" cy="129837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" idx="2"/>
            <a:endCxn id="43" idx="0"/>
          </p:cNvCxnSpPr>
          <p:nvPr/>
        </p:nvCxnSpPr>
        <p:spPr>
          <a:xfrm>
            <a:off x="8672719" y="2575560"/>
            <a:ext cx="1279412" cy="7883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50698" y="4800600"/>
            <a:ext cx="4936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Sort </a:t>
            </a:r>
            <a:r>
              <a:rPr lang="en-US" sz="2000" dirty="0"/>
              <a:t>each bucket queue with insertion </a:t>
            </a:r>
            <a:r>
              <a:rPr lang="en-US" sz="2000" dirty="0" smtClean="0"/>
              <a:t>sort</a:t>
            </a:r>
            <a:endParaRPr lang="en-US" sz="2000" dirty="0"/>
          </a:p>
        </p:txBody>
      </p:sp>
      <p:sp>
        <p:nvSpPr>
          <p:cNvPr id="52" name="Rectangle 51"/>
          <p:cNvSpPr/>
          <p:nvPr/>
        </p:nvSpPr>
        <p:spPr>
          <a:xfrm>
            <a:off x="3821831" y="3886200"/>
            <a:ext cx="457200" cy="365760"/>
          </a:xfrm>
          <a:prstGeom prst="rect">
            <a:avLst/>
          </a:prstGeom>
          <a:solidFill>
            <a:srgbClr val="A71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821831" y="3363860"/>
            <a:ext cx="457200" cy="365760"/>
          </a:xfrm>
          <a:prstGeom prst="rect">
            <a:avLst/>
          </a:prstGeom>
          <a:solidFill>
            <a:srgbClr val="A71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29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713577" y="3886200"/>
            <a:ext cx="457200" cy="365760"/>
          </a:xfrm>
          <a:prstGeom prst="rect">
            <a:avLst/>
          </a:prstGeom>
          <a:solidFill>
            <a:srgbClr val="A71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713576" y="3363859"/>
            <a:ext cx="457200" cy="365760"/>
          </a:xfrm>
          <a:prstGeom prst="rect">
            <a:avLst/>
          </a:prstGeom>
          <a:solidFill>
            <a:srgbClr val="A71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50698" y="5181600"/>
            <a:ext cx="488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Merge all bucket queues together in </a:t>
            </a:r>
            <a:r>
              <a:rPr lang="en-US" sz="2000" dirty="0" smtClean="0"/>
              <a:t>order</a:t>
            </a:r>
            <a:endParaRPr lang="en-US" sz="2000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/>
          </p:nvPr>
        </p:nvGraphicFramePr>
        <p:xfrm>
          <a:off x="3215640" y="1166719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63435575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60593455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7889049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20194752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5254641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9290464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4685456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6541916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86743345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45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96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29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30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27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12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39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80265357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/>
          </p:nvPr>
        </p:nvGraphicFramePr>
        <p:xfrm>
          <a:off x="3215640" y="5783671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63435575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60593455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7889049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20194752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5254641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9290464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4685456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6541916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86743345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12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27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29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30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39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45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96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80265357"/>
                  </a:ext>
                </a:extLst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3278778" y="5852160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953692" y="5834743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593772" y="5808617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181601" y="5808617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821680" y="5821680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474824" y="5834743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141029" y="5847806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768046" y="5834743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8460378" y="5860869"/>
            <a:ext cx="496388" cy="4310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C7C7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00"/>
                            </p:stCondLst>
                            <p:childTnLst>
                              <p:par>
                                <p:cTn id="23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000"/>
                            </p:stCondLst>
                            <p:childTnLst>
                              <p:par>
                                <p:cTn id="24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500"/>
                            </p:stCondLst>
                            <p:childTnLst>
                              <p:par>
                                <p:cTn id="24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000"/>
                            </p:stCondLst>
                            <p:childTnLst>
                              <p:par>
                                <p:cTn id="25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Sort -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424242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</a:t>
            </a:r>
            <a:r>
              <a:rPr lang="en-I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: Array 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Algorithm: Bucket-Sort(A[1,…,n])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n 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← length[A]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for </a:t>
            </a:r>
            <a:r>
              <a:rPr lang="en-US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 ← 1 to n </a:t>
            </a: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insert </a:t>
            </a: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A[</a:t>
            </a:r>
            <a:r>
              <a:rPr lang="en-US" sz="2400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] into bucket B[⌊A[</a:t>
            </a:r>
            <a:r>
              <a:rPr lang="en-US" sz="2400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]</a:t>
            </a:r>
            <a:r>
              <a:rPr lang="en-US" sz="2400" b="1" dirty="0">
                <a:solidFill>
                  <a:schemeClr val="accent5"/>
                </a:solidFill>
              </a:rPr>
              <a:t> ÷ n </a:t>
            </a: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⌋]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for </a:t>
            </a:r>
            <a:r>
              <a:rPr lang="en-US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 ← 0 to n – 1 </a:t>
            </a: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sort </a:t>
            </a: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bucket B[</a:t>
            </a:r>
            <a:r>
              <a:rPr lang="en-US" sz="2400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] with insertion sort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concatenate 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the buckets B[0], B[1], . . ., B[n - </a:t>
            </a: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1] together 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in </a:t>
            </a: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order</a:t>
            </a:r>
            <a:r>
              <a:rPr lang="en-IN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.</a:t>
            </a:r>
            <a:endParaRPr lang="en-US" dirty="0">
              <a:solidFill>
                <a:schemeClr val="accent5"/>
              </a:solidFill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28059" y="2444163"/>
            <a:ext cx="3073294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99776" y="3268916"/>
            <a:ext cx="3700823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Sort –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in Ascending order using </a:t>
            </a:r>
            <a:r>
              <a:rPr lang="en-US" dirty="0" smtClean="0"/>
              <a:t>counting sort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15640" y="1449107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190683831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97465901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50348047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40159293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13908104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57316166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415055082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9618867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81525282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6596033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575541" y="2286000"/>
            <a:ext cx="8724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73266" y="2297373"/>
            <a:ext cx="979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Step </a:t>
            </a:r>
            <a:r>
              <a:rPr lang="en-IN" sz="2400" b="1" dirty="0"/>
              <a:t>1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23214" y="3057010"/>
            <a:ext cx="9906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Index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42214" y="3562330"/>
            <a:ext cx="1371600" cy="3657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Elements  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73266" y="4495800"/>
            <a:ext cx="8724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0991" y="4507173"/>
            <a:ext cx="979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Step 2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79356" y="2297373"/>
                <a:ext cx="71876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Given elements are stored in an input array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[1,…,9]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56" y="2297373"/>
                <a:ext cx="7187685" cy="430887"/>
              </a:xfrm>
              <a:prstGeom prst="rect">
                <a:avLst/>
              </a:prstGeom>
              <a:blipFill>
                <a:blip r:embed="rId2"/>
                <a:stretch>
                  <a:fillRect l="-1103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12459" y="4507173"/>
                <a:ext cx="76857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 smtClean="0"/>
                  <a:t>Define a temporary array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. The size of an array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is equal to the </a:t>
                </a:r>
                <a:r>
                  <a:rPr lang="en-US" sz="2200" b="1" dirty="0" smtClean="0"/>
                  <a:t>maximum element </a:t>
                </a:r>
                <a:r>
                  <a:rPr lang="en-US" sz="2200" dirty="0" smtClean="0"/>
                  <a:t>in array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 smtClean="0"/>
                  <a:t>. Initialize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[1,…,6] </m:t>
                    </m:r>
                    <m:r>
                      <m:rPr>
                        <m:nor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59" y="4507173"/>
                <a:ext cx="7685707" cy="769441"/>
              </a:xfrm>
              <a:prstGeom prst="rect">
                <a:avLst/>
              </a:prstGeom>
              <a:blipFill>
                <a:blip r:embed="rId3"/>
                <a:stretch>
                  <a:fillRect l="-1032" t="-3937" r="-1111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31871" y="5426572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xmlns="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xmlns="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xmlns="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3190128822"/>
                        </a:ext>
                      </a:extLst>
                    </a:gridCol>
                  </a:tblGrid>
                  <a:tr h="182245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51990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538834"/>
                  </p:ext>
                </p:extLst>
              </p:nvPr>
            </p:nvGraphicFramePr>
            <p:xfrm>
              <a:off x="3931871" y="5426572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190128822"/>
                        </a:ext>
                      </a:extLst>
                    </a:gridCol>
                  </a:tblGrid>
                  <a:tr h="315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" t="-1923" r="-503670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923" r="-399091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835" t="-1923" r="-30275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835" t="-1923" r="-20275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8182" t="-1923" r="-100909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2752" t="-1923" r="-1835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19907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/>
          <p:cNvSpPr txBox="1"/>
          <p:nvPr/>
        </p:nvSpPr>
        <p:spPr>
          <a:xfrm>
            <a:off x="2738671" y="5358081"/>
            <a:ext cx="9906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Index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357671" y="5839136"/>
            <a:ext cx="1371600" cy="3657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Elements </a:t>
            </a:r>
            <a:endParaRPr lang="en-US" sz="20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3929743" y="3469495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190683831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97465901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50348047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40159293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13908104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57316166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415055082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9618867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81525282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65960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31921" y="3123897"/>
              <a:ext cx="574765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0129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698661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019829"/>
                  </p:ext>
                </p:extLst>
              </p:nvPr>
            </p:nvGraphicFramePr>
            <p:xfrm>
              <a:off x="3931921" y="3123897"/>
              <a:ext cx="574765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0129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98661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29838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7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1304" r="-6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13592" r="-60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13592" r="-50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9615" r="-397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14563" r="-3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14563" r="-2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07692" r="-99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155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72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0" grpId="0" animBg="1"/>
      <p:bldP spid="21" grpId="0"/>
      <p:bldP spid="22" grpId="0"/>
      <p:bldP spid="24" grpId="0" animBg="1"/>
      <p:bldP spid="2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Sort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the following elements in Ascending order using counting sort.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15640" y="1449107"/>
          <a:ext cx="57607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190683831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97465901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50348047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40159293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13908104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57316166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415055082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9618867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81525282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6596033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575541" y="2286000"/>
            <a:ext cx="8724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73266" y="2297373"/>
            <a:ext cx="979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Step 3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23214" y="3070074"/>
            <a:ext cx="9906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Index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42214" y="3562330"/>
            <a:ext cx="1371600" cy="3657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Elements  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73266" y="4495800"/>
            <a:ext cx="8724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0991" y="4507173"/>
            <a:ext cx="97917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Step 4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9356" y="2297373"/>
            <a:ext cx="7187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Update an array C with the occurrences of each value of array 𝐴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12459" y="4507173"/>
            <a:ext cx="7685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In array 𝐶, from index 2 </a:t>
            </a:r>
            <a:r>
              <a:rPr lang="en-US" sz="2200" dirty="0" smtClean="0"/>
              <a:t>to </a:t>
            </a:r>
            <a:r>
              <a:rPr lang="en-US" sz="2200" dirty="0"/>
              <a:t>𝑛 add the value with previous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931871" y="5348194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xmlns="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xmlns="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xmlns="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319012882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51990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551279"/>
                  </p:ext>
                </p:extLst>
              </p:nvPr>
            </p:nvGraphicFramePr>
            <p:xfrm>
              <a:off x="3931871" y="5348194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190128822"/>
                        </a:ext>
                      </a:extLst>
                    </a:gridCol>
                  </a:tblGrid>
                  <a:tr h="315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7" t="-1923" r="-503670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923" r="-399091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835" t="-1923" r="-30275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835" t="-1923" r="-202752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8182" t="-1923" r="-100909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2752" t="-1923" r="-1835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19907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/>
          <p:cNvSpPr txBox="1"/>
          <p:nvPr/>
        </p:nvSpPr>
        <p:spPr>
          <a:xfrm>
            <a:off x="2738671" y="5266641"/>
            <a:ext cx="990600" cy="365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Index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357671" y="5760758"/>
            <a:ext cx="1371600" cy="3657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Elements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31673" y="1454723"/>
                <a:ext cx="17490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A71160"/>
                    </a:solidFill>
                  </a:rPr>
                  <a:t>Input array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73" y="1454723"/>
                <a:ext cx="1749005" cy="461665"/>
              </a:xfrm>
              <a:prstGeom prst="rect">
                <a:avLst/>
              </a:prstGeom>
              <a:blipFill>
                <a:blip r:embed="rId3"/>
                <a:stretch>
                  <a:fillRect l="-5575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9388039"/>
                  </p:ext>
                </p:extLst>
              </p:nvPr>
            </p:nvGraphicFramePr>
            <p:xfrm>
              <a:off x="3931871" y="3123154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xmlns="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xmlns="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xmlns="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319012882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914400" rtl="0" eaLnBrk="1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51990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9388039"/>
                  </p:ext>
                </p:extLst>
              </p:nvPr>
            </p:nvGraphicFramePr>
            <p:xfrm>
              <a:off x="3931871" y="3123154"/>
              <a:ext cx="3987165" cy="864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2738904722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707817619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43130053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374801784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428321670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3190128822"/>
                        </a:ext>
                      </a:extLst>
                    </a:gridCol>
                  </a:tblGrid>
                  <a:tr h="3154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7" t="-1923" r="-503670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923" r="-399091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835" t="-1923" r="-302752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835" t="-1923" r="-202752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8182" t="-1923" r="-100909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2752" t="-1923" r="-1835" b="-2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0545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19907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Oval 28"/>
          <p:cNvSpPr/>
          <p:nvPr/>
        </p:nvSpPr>
        <p:spPr>
          <a:xfrm>
            <a:off x="4110865" y="3155039"/>
            <a:ext cx="270719" cy="27432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47248" y="1519310"/>
            <a:ext cx="411480" cy="4114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171175" y="1531033"/>
            <a:ext cx="411480" cy="4114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10" idx="4"/>
            <a:endCxn id="29" idx="0"/>
          </p:cNvCxnSpPr>
          <p:nvPr/>
        </p:nvCxnSpPr>
        <p:spPr>
          <a:xfrm flipH="1">
            <a:off x="4246225" y="1930790"/>
            <a:ext cx="1206763" cy="122424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4"/>
            <a:endCxn id="29" idx="0"/>
          </p:cNvCxnSpPr>
          <p:nvPr/>
        </p:nvCxnSpPr>
        <p:spPr>
          <a:xfrm flipH="1">
            <a:off x="4246225" y="1942513"/>
            <a:ext cx="3130690" cy="121252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27862" y="3535571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2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59656" y="3150683"/>
            <a:ext cx="270719" cy="27432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460047" y="1513614"/>
            <a:ext cx="411480" cy="4114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8" idx="4"/>
            <a:endCxn id="37" idx="0"/>
          </p:cNvCxnSpPr>
          <p:nvPr/>
        </p:nvCxnSpPr>
        <p:spPr>
          <a:xfrm flipH="1">
            <a:off x="4895016" y="1925094"/>
            <a:ext cx="3770771" cy="122558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89717" y="3535515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42857" y="3531216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2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2125" y="3522454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24060" y="3531160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0918" y="3535460"/>
            <a:ext cx="274320" cy="36576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0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010297" y="3997234"/>
            <a:ext cx="0" cy="167204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646557" y="4142673"/>
            <a:ext cx="365760" cy="365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5" name="Elbow Connector 54"/>
          <p:cNvCxnSpPr>
            <a:stCxn id="54" idx="6"/>
          </p:cNvCxnSpPr>
          <p:nvPr/>
        </p:nvCxnSpPr>
        <p:spPr>
          <a:xfrm>
            <a:off x="5012317" y="4325553"/>
            <a:ext cx="95260" cy="1356790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54" idx="2"/>
          </p:cNvCxnSpPr>
          <p:nvPr/>
        </p:nvCxnSpPr>
        <p:spPr>
          <a:xfrm rot="5400000" flipH="1" flipV="1">
            <a:off x="3865571" y="4875232"/>
            <a:ext cx="1330665" cy="231308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2"/>
            <a:endCxn id="54" idx="0"/>
          </p:cNvCxnSpPr>
          <p:nvPr/>
        </p:nvCxnSpPr>
        <p:spPr>
          <a:xfrm flipH="1">
            <a:off x="4829437" y="3901275"/>
            <a:ext cx="97440" cy="24139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325134" y="4129614"/>
            <a:ext cx="365760" cy="365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9" name="Elbow Connector 58"/>
          <p:cNvCxnSpPr>
            <a:stCxn id="58" idx="6"/>
          </p:cNvCxnSpPr>
          <p:nvPr/>
        </p:nvCxnSpPr>
        <p:spPr>
          <a:xfrm>
            <a:off x="5690894" y="4312494"/>
            <a:ext cx="122077" cy="1356786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58" idx="2"/>
          </p:cNvCxnSpPr>
          <p:nvPr/>
        </p:nvCxnSpPr>
        <p:spPr>
          <a:xfrm rot="5400000" flipH="1" flipV="1">
            <a:off x="4590215" y="4908236"/>
            <a:ext cx="1330660" cy="139177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2"/>
            <a:endCxn id="58" idx="0"/>
          </p:cNvCxnSpPr>
          <p:nvPr/>
        </p:nvCxnSpPr>
        <p:spPr>
          <a:xfrm flipH="1">
            <a:off x="5508014" y="3896976"/>
            <a:ext cx="72003" cy="23263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114802" y="5699539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02779" y="5708248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90756" y="5690831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13419" y="5699539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753499" y="5712603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458893" y="5712602"/>
            <a:ext cx="2743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solidFill>
                <a:srgbClr val="A71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0" grpId="0" animBg="1"/>
      <p:bldP spid="21" grpId="0"/>
      <p:bldP spid="22" grpId="0"/>
      <p:bldP spid="24" grpId="0" animBg="1"/>
      <p:bldP spid="25" grpId="0" animBg="1"/>
      <p:bldP spid="29" grpId="0" animBg="1"/>
      <p:bldP spid="29" grpId="1" animBg="1"/>
      <p:bldP spid="10" grpId="0" animBg="1"/>
      <p:bldP spid="10" grpId="1" animBg="1"/>
      <p:bldP spid="32" grpId="0" animBg="1"/>
      <p:bldP spid="32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40" grpId="0" animBg="1"/>
      <p:bldP spid="46" grpId="0" animBg="1"/>
      <p:bldP spid="47" grpId="0" animBg="1"/>
      <p:bldP spid="48" grpId="0" animBg="1"/>
      <p:bldP spid="49" grpId="0" animBg="1"/>
      <p:bldP spid="54" grpId="0" animBg="1"/>
      <p:bldP spid="54" grpId="1" animBg="1"/>
      <p:bldP spid="58" grpId="0" animBg="1"/>
      <p:bldP spid="58" grpId="1" animBg="1"/>
      <p:bldP spid="96" grpId="0" animBg="1"/>
      <p:bldP spid="97" grpId="0" animBg="1"/>
      <p:bldP spid="103" grpId="0" animBg="1"/>
      <p:bldP spid="105" grpId="0" animBg="1"/>
      <p:bldP spid="106" grpId="0" animBg="1"/>
      <p:bldP spid="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 -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424242"/>
          </a:solidFill>
        </p:spPr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	: Array A, </a:t>
            </a:r>
            <a:r>
              <a:rPr lang="en-I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element x</a:t>
            </a:r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	: First index of </a:t>
            </a:r>
            <a:r>
              <a:rPr lang="en-I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element x </a:t>
            </a: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in A </a:t>
            </a:r>
            <a:r>
              <a:rPr lang="en-I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or -</a:t>
            </a: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1 if not found </a:t>
            </a:r>
            <a:r>
              <a:rPr lang="en-IN" b="1" dirty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>
              <a:buNone/>
            </a:pPr>
            <a:endParaRPr lang="en-IN" b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b="1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Linear_Search</a:t>
            </a:r>
            <a:endParaRPr lang="en-IN" b="1" dirty="0">
              <a:solidFill>
                <a:schemeClr val="accent5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en-IN" b="1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 = 1 to last index of </a:t>
            </a:r>
            <a:r>
              <a:rPr lang="en-IN" b="1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A </a:t>
            </a:r>
            <a:endParaRPr lang="en-IN" b="1" dirty="0">
              <a:solidFill>
                <a:schemeClr val="accent5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 if A[</a:t>
            </a:r>
            <a:r>
              <a:rPr lang="en-IN" b="1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] equals </a:t>
            </a:r>
            <a:r>
              <a:rPr lang="en-IN" b="1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element x</a:t>
            </a:r>
            <a:endParaRPr lang="en-IN" b="1" dirty="0">
              <a:solidFill>
                <a:schemeClr val="accent5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		 return </a:t>
            </a:r>
            <a:r>
              <a:rPr lang="en-IN" b="1" dirty="0" err="1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i</a:t>
            </a:r>
            <a:endParaRPr lang="en-IN" b="1" dirty="0">
              <a:solidFill>
                <a:schemeClr val="accent5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return -1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Sort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output array 𝐵[1…9]. Start positioning elements of Array 𝐴 𝑡𝑜 𝐵  as shown below.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30116" y="1885402"/>
              <a:ext cx="5293994" cy="9561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8096">
                      <a:extLst>
                        <a:ext uri="{9D8B030D-6E8A-4147-A177-3AD203B41FA5}">
                          <a16:colId xmlns:a16="http://schemas.microsoft.com/office/drawing/2014/main" xmlns="" val="147268763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263511673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323096634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501207827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2562952866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97885032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2903807786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xmlns="" val="3171734101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xmlns="" val="457722178"/>
                        </a:ext>
                      </a:extLst>
                    </a:gridCol>
                  </a:tblGrid>
                  <a:tr h="3983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89733249"/>
                      </a:ext>
                    </a:extLst>
                  </a:tr>
                  <a:tr h="5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6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3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817499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489739"/>
                  </p:ext>
                </p:extLst>
              </p:nvPr>
            </p:nvGraphicFramePr>
            <p:xfrm>
              <a:off x="3630116" y="1885402"/>
              <a:ext cx="5293994" cy="9561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8096">
                      <a:extLst>
                        <a:ext uri="{9D8B030D-6E8A-4147-A177-3AD203B41FA5}">
                          <a16:colId xmlns:a16="http://schemas.microsoft.com/office/drawing/2014/main" val="147268763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63511673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323096634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501207827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562952866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97885032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903807786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3171734101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457722178"/>
                        </a:ext>
                      </a:extLst>
                    </a:gridCol>
                  </a:tblGrid>
                  <a:tr h="3983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31" r="-798969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2083" r="-707292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r="-600000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3125" r="-506250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969" r="-401031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4167" r="-305208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938" r="-202062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5208" r="-104167" b="-1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96907" r="-3093" b="-18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9733249"/>
                      </a:ext>
                    </a:extLst>
                  </a:tr>
                  <a:tr h="5577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6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3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1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4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17499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83530" y="3298726"/>
              <a:ext cx="3987165" cy="9496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xmlns="" val="1328509645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xmlns="" val="2146407783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xmlns="" val="524751466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426247012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2265448949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xmlns="" val="889942487"/>
                        </a:ext>
                      </a:extLst>
                    </a:gridCol>
                  </a:tblGrid>
                  <a:tr h="4010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5870284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86126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278474"/>
                  </p:ext>
                </p:extLst>
              </p:nvPr>
            </p:nvGraphicFramePr>
            <p:xfrm>
              <a:off x="4283530" y="3298726"/>
              <a:ext cx="3987165" cy="9496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4210">
                      <a:extLst>
                        <a:ext uri="{9D8B030D-6E8A-4147-A177-3AD203B41FA5}">
                          <a16:colId xmlns:a16="http://schemas.microsoft.com/office/drawing/2014/main" val="1328509645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2146407783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524751466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426247012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2265448949"/>
                        </a:ext>
                      </a:extLst>
                    </a:gridCol>
                    <a:gridCol w="664845">
                      <a:extLst>
                        <a:ext uri="{9D8B030D-6E8A-4147-A177-3AD203B41FA5}">
                          <a16:colId xmlns:a16="http://schemas.microsoft.com/office/drawing/2014/main" val="889942487"/>
                        </a:ext>
                      </a:extLst>
                    </a:gridCol>
                  </a:tblGrid>
                  <a:tr h="40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17" t="-1515" r="-502752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17" t="-1515" r="-402752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917" t="-1515" r="-302752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182" t="-1515" r="-200000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835" t="-1515" r="-101835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835" t="-1515" r="-1835" b="-16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870284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61266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733008" y="3736459"/>
            <a:ext cx="244329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A71160"/>
                </a:solidFill>
              </a:defRPr>
            </a:lvl1pPr>
          </a:lstStyle>
          <a:p>
            <a:r>
              <a:rPr lang="en-US" dirty="0"/>
              <a:t>Temporary Array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7066" y="5116767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A71160"/>
                </a:solidFill>
              </a:defRPr>
            </a:lvl1pPr>
          </a:lstStyle>
          <a:p>
            <a:r>
              <a:rPr lang="en-US" dirty="0"/>
              <a:t>Output Array 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84895" y="5256999"/>
            <a:ext cx="609600" cy="3622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30116" y="4617245"/>
              <a:ext cx="5293994" cy="10019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8096">
                      <a:extLst>
                        <a:ext uri="{9D8B030D-6E8A-4147-A177-3AD203B41FA5}">
                          <a16:colId xmlns:a16="http://schemas.microsoft.com/office/drawing/2014/main" xmlns="" val="147268763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263511673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323096634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501207827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2562952866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97885032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xmlns="" val="2903807786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xmlns="" val="3171734101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xmlns="" val="457722178"/>
                        </a:ext>
                      </a:extLst>
                    </a:gridCol>
                  </a:tblGrid>
                  <a:tr h="43229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66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89733249"/>
                      </a:ext>
                    </a:extLst>
                  </a:tr>
                  <a:tr h="5696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817499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072148"/>
                  </p:ext>
                </p:extLst>
              </p:nvPr>
            </p:nvGraphicFramePr>
            <p:xfrm>
              <a:off x="3630116" y="4617245"/>
              <a:ext cx="5293994" cy="10019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8096">
                      <a:extLst>
                        <a:ext uri="{9D8B030D-6E8A-4147-A177-3AD203B41FA5}">
                          <a16:colId xmlns:a16="http://schemas.microsoft.com/office/drawing/2014/main" val="147268763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63511673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3230966342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501207827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562952866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978850328"/>
                        </a:ext>
                      </a:extLst>
                    </a:gridCol>
                    <a:gridCol w="588096">
                      <a:extLst>
                        <a:ext uri="{9D8B030D-6E8A-4147-A177-3AD203B41FA5}">
                          <a16:colId xmlns:a16="http://schemas.microsoft.com/office/drawing/2014/main" val="2903807786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3171734101"/>
                        </a:ext>
                      </a:extLst>
                    </a:gridCol>
                    <a:gridCol w="588661">
                      <a:extLst>
                        <a:ext uri="{9D8B030D-6E8A-4147-A177-3AD203B41FA5}">
                          <a16:colId xmlns:a16="http://schemas.microsoft.com/office/drawing/2014/main" val="457722178"/>
                        </a:ext>
                      </a:extLst>
                    </a:gridCol>
                  </a:tblGrid>
                  <a:tr h="4322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31" r="-798969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2083" r="-707292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r="-600000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125" r="-506250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969" r="-401031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04167" r="-305208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7938" r="-202062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05208" r="-104167" b="-169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96907" r="-3093" b="-1690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9733249"/>
                      </a:ext>
                    </a:extLst>
                  </a:tr>
                  <a:tr h="56966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69925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17499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/>
          <p:cNvSpPr/>
          <p:nvPr/>
        </p:nvSpPr>
        <p:spPr>
          <a:xfrm>
            <a:off x="8401464" y="2322604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29448" y="517506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71161" y="5162002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78574" y="5162002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92945" y="5138182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8117" y="515892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35266" y="515892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96289" y="514839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25327" y="5138182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18345" y="516764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1" name="Straight Arrow Connector 20"/>
          <p:cNvCxnSpPr>
            <a:stCxn id="11" idx="4"/>
          </p:cNvCxnSpPr>
          <p:nvPr/>
        </p:nvCxnSpPr>
        <p:spPr>
          <a:xfrm flipH="1">
            <a:off x="5364218" y="2779804"/>
            <a:ext cx="3265846" cy="594234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351154" y="3357154"/>
            <a:ext cx="43806" cy="390993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087164" y="3790350"/>
            <a:ext cx="361971" cy="34705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5087164" y="4137406"/>
            <a:ext cx="180986" cy="60960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0"/>
          </p:cNvCxnSpPr>
          <p:nvPr/>
        </p:nvCxnSpPr>
        <p:spPr>
          <a:xfrm flipH="1">
            <a:off x="5130974" y="2677210"/>
            <a:ext cx="3480577" cy="2484792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11968" y="3761908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830596" y="2343067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7" idx="4"/>
          </p:cNvCxnSpPr>
          <p:nvPr/>
        </p:nvCxnSpPr>
        <p:spPr>
          <a:xfrm flipH="1">
            <a:off x="6672990" y="2800267"/>
            <a:ext cx="1386206" cy="573771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680268" y="3383280"/>
            <a:ext cx="34041" cy="338435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2" idx="2"/>
          </p:cNvCxnSpPr>
          <p:nvPr/>
        </p:nvCxnSpPr>
        <p:spPr>
          <a:xfrm>
            <a:off x="6628621" y="4126419"/>
            <a:ext cx="1431581" cy="606519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9" idx="0"/>
          </p:cNvCxnSpPr>
          <p:nvPr/>
        </p:nvCxnSpPr>
        <p:spPr>
          <a:xfrm>
            <a:off x="8077727" y="2671568"/>
            <a:ext cx="0" cy="2466614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47635" y="3779363"/>
            <a:ext cx="361971" cy="34705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53148" y="3763547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823558" y="2316871"/>
                <a:ext cx="17490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A71160"/>
                    </a:solidFill>
                  </a:rPr>
                  <a:t>Input array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558" y="2316871"/>
                <a:ext cx="1749005" cy="461665"/>
              </a:xfrm>
              <a:prstGeom prst="rect">
                <a:avLst/>
              </a:prstGeom>
              <a:blipFill>
                <a:blip r:embed="rId5"/>
                <a:stretch>
                  <a:fillRect l="-52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7212285" y="2338711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493623" y="2667213"/>
            <a:ext cx="2965793" cy="2466490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624252" y="2664823"/>
            <a:ext cx="2730137" cy="705394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63440" y="3370217"/>
            <a:ext cx="0" cy="391886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455792" y="4133052"/>
            <a:ext cx="180986" cy="60960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416604" y="3812121"/>
            <a:ext cx="361971" cy="34705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367533" y="3757553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66270" y="3756479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686882" y="3757553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63179" y="3766261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353148" y="3763547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68082" y="3766261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95591" y="3766262"/>
            <a:ext cx="514372" cy="409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740434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135188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547360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959531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384765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757748" y="2738845"/>
            <a:ext cx="2743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5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3" grpId="1" animBg="1"/>
      <p:bldP spid="26" grpId="0" animBg="1"/>
      <p:bldP spid="27" grpId="0" animBg="1"/>
      <p:bldP spid="27" grpId="1" animBg="1"/>
      <p:bldP spid="32" grpId="0" animBg="1"/>
      <p:bldP spid="32" grpId="1" animBg="1"/>
      <p:bldP spid="33" grpId="0" animBg="1"/>
      <p:bldP spid="38" grpId="0" animBg="1"/>
      <p:bldP spid="38" grpId="1" animBg="1"/>
      <p:bldP spid="52" grpId="0" animBg="1"/>
      <p:bldP spid="52" grpId="1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Sort -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 sort assumes that each of the 𝑛 input elements is an integer in the range 0 </a:t>
            </a:r>
            <a:r>
              <a:rPr lang="en-US" dirty="0" smtClean="0"/>
              <a:t>to </a:t>
            </a:r>
            <a:r>
              <a:rPr lang="en-US" dirty="0"/>
              <a:t>𝑘, for some integer 𝑘. </a:t>
            </a:r>
          </a:p>
          <a:p>
            <a:r>
              <a:rPr lang="en-US" dirty="0"/>
              <a:t>When 𝒌=𝑶(𝒏), the counting sort runs in 𝜽(𝒏) time. </a:t>
            </a:r>
          </a:p>
          <a:p>
            <a:r>
              <a:rPr lang="en-US" dirty="0"/>
              <a:t>The basic idea of counting sort is to determine, for each input element 𝑥, the number of elements less than 𝑥. </a:t>
            </a:r>
          </a:p>
          <a:p>
            <a:r>
              <a:rPr lang="en-US" dirty="0"/>
              <a:t>This information can be used to place element 𝑥 directly into its position in the output array.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Sort -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424242"/>
          </a:solidFill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A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A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Algorithm: Counting-Sort(A[1,…,n], B[1,…,n], k)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for 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← 1 to k do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   c[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] ← 0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for j ← 1 to n do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   c[A[j]] ← c[A[j]] + 1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for 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← 2 to k do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   c[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] ← c[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] + c[i-1]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for j ← n </a:t>
            </a:r>
            <a:r>
              <a:rPr lang="en-US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downto</a:t>
            </a: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1 do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   B[c[A[j]]] ← A[j]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    c[A[j]] ← c[A[j]] - 1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7394" y="1985683"/>
            <a:ext cx="3009900" cy="3810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0096" y="2714602"/>
            <a:ext cx="3009900" cy="3810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" y="3439164"/>
            <a:ext cx="3009900" cy="3810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6193" y="4155710"/>
            <a:ext cx="3733454" cy="3810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2366683"/>
            <a:ext cx="6774024" cy="36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Amortized </a:t>
            </a:r>
            <a:r>
              <a:rPr lang="en-US" dirty="0"/>
              <a:t>analysis considers not just one operation, but </a:t>
            </a:r>
            <a:r>
              <a:rPr lang="en-US" dirty="0">
                <a:solidFill>
                  <a:srgbClr val="A71160"/>
                </a:solidFill>
              </a:rPr>
              <a:t>a sequence of operations </a:t>
            </a:r>
            <a:r>
              <a:rPr lang="en-US" dirty="0"/>
              <a:t>on a given data </a:t>
            </a:r>
            <a:r>
              <a:rPr lang="en-US" dirty="0" smtClean="0"/>
              <a:t>structure or a database.</a:t>
            </a:r>
          </a:p>
          <a:p>
            <a:r>
              <a:rPr lang="en-US" dirty="0"/>
              <a:t>Amortized Analysis is used for algorithms where </a:t>
            </a:r>
            <a:r>
              <a:rPr lang="en-US" dirty="0">
                <a:solidFill>
                  <a:srgbClr val="A71160"/>
                </a:solidFill>
              </a:rPr>
              <a:t>an occasional operation </a:t>
            </a:r>
            <a:r>
              <a:rPr lang="en-US" dirty="0"/>
              <a:t>is very slow, but most of the other operations are faster. </a:t>
            </a:r>
          </a:p>
          <a:p>
            <a:r>
              <a:rPr lang="en-US" dirty="0" smtClean="0"/>
              <a:t>The </a:t>
            </a:r>
            <a:r>
              <a:rPr lang="en-US" dirty="0"/>
              <a:t>time required to perform a sequence of data structure operations is </a:t>
            </a:r>
            <a:r>
              <a:rPr lang="en-US" dirty="0">
                <a:solidFill>
                  <a:srgbClr val="A71160"/>
                </a:solidFill>
              </a:rPr>
              <a:t>averaged</a:t>
            </a:r>
            <a:r>
              <a:rPr lang="en-US" dirty="0"/>
              <a:t> over all operations performed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Amortized Analysis, we </a:t>
            </a:r>
            <a:r>
              <a:rPr lang="en-US" dirty="0">
                <a:solidFill>
                  <a:srgbClr val="A71160"/>
                </a:solidFill>
              </a:rPr>
              <a:t>analyze a sequence of operations </a:t>
            </a:r>
            <a:r>
              <a:rPr lang="en-US" dirty="0"/>
              <a:t>and guarantee a worst case average time which is lower than the worst case time of a particular expensive operation.</a:t>
            </a:r>
          </a:p>
          <a:p>
            <a:r>
              <a:rPr lang="en-US" dirty="0" smtClean="0"/>
              <a:t>So, Amortized </a:t>
            </a:r>
            <a:r>
              <a:rPr lang="en-US" dirty="0"/>
              <a:t>analysis can be used to show that the </a:t>
            </a:r>
            <a:r>
              <a:rPr lang="en-US" dirty="0">
                <a:solidFill>
                  <a:srgbClr val="A71160"/>
                </a:solidFill>
              </a:rPr>
              <a:t>average cost of an operation </a:t>
            </a:r>
            <a:r>
              <a:rPr lang="en-US" dirty="0"/>
              <a:t>is small even though a single operation might be expensive.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Analysis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most common techniques of amortized analysis,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aggregate method</a:t>
            </a:r>
          </a:p>
          <a:p>
            <a:pPr lvl="2"/>
            <a:r>
              <a:rPr lang="en-US" dirty="0"/>
              <a:t>A sequence of 𝑛 operation takes worst case time 𝑇(𝑛)</a:t>
            </a:r>
          </a:p>
          <a:p>
            <a:pPr lvl="2"/>
            <a:r>
              <a:rPr lang="en-US" dirty="0"/>
              <a:t>Amortized cost per operation is 𝑇(𝑛)/𝑛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accounting method</a:t>
            </a:r>
          </a:p>
          <a:p>
            <a:pPr lvl="2"/>
            <a:r>
              <a:rPr lang="en-US" dirty="0"/>
              <a:t>Assign each type of operation an (different) amortized cost</a:t>
            </a:r>
          </a:p>
          <a:p>
            <a:pPr lvl="2"/>
            <a:r>
              <a:rPr lang="en-US" dirty="0"/>
              <a:t>Overcharge some operations</a:t>
            </a:r>
          </a:p>
          <a:p>
            <a:pPr lvl="2"/>
            <a:r>
              <a:rPr lang="en-US" dirty="0"/>
              <a:t>Store the overcharge as credit on specific objects </a:t>
            </a:r>
          </a:p>
          <a:p>
            <a:pPr lvl="2"/>
            <a:r>
              <a:rPr lang="en-US" dirty="0"/>
              <a:t>Then use the credit for compensation for some later operations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potential method</a:t>
            </a:r>
          </a:p>
          <a:p>
            <a:pPr lvl="2"/>
            <a:r>
              <a:rPr lang="en-US" dirty="0"/>
              <a:t>Same as accounting method</a:t>
            </a:r>
          </a:p>
          <a:p>
            <a:pPr lvl="2"/>
            <a:r>
              <a:rPr lang="en-US" dirty="0"/>
              <a:t>But store the credit as “potential energy” and as a whole.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accent5"/>
                    </a:solidFill>
                  </a:rPr>
                  <a:t>Incrementing a Binary Counter</a:t>
                </a:r>
              </a:p>
              <a:p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Implementing a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-bit binary counter that counts upward from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Use array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[0…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of bits as the counter where,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𝒍𝒆𝒏𝒈𝒕𝒉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the least significant bit.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−1]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the most significant bit.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>
                <a:blip r:embed="rId2"/>
                <a:stretch>
                  <a:fillRect l="-1300" r="-1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1036"/>
            <a:ext cx="6096000" cy="748923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424242"/>
                </a:solidFill>
              </a:rPr>
              <a:t>Amortized Analysis - Example </a:t>
            </a:r>
            <a:endParaRPr lang="en-US" sz="3200" b="1" dirty="0">
              <a:solidFill>
                <a:srgbClr val="424242"/>
              </a:solidFill>
            </a:endParaRPr>
          </a:p>
        </p:txBody>
      </p:sp>
      <p:sp>
        <p:nvSpPr>
          <p:cNvPr id="7" name="Rectangle 214"/>
          <p:cNvSpPr>
            <a:spLocks noChangeArrowheads="1"/>
          </p:cNvSpPr>
          <p:nvPr/>
        </p:nvSpPr>
        <p:spPr bwMode="auto">
          <a:xfrm>
            <a:off x="3762085" y="4767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5"/>
          <p:cNvSpPr>
            <a:spLocks noChangeArrowheads="1"/>
          </p:cNvSpPr>
          <p:nvPr/>
        </p:nvSpPr>
        <p:spPr bwMode="auto">
          <a:xfrm>
            <a:off x="3762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16"/>
          <p:cNvSpPr>
            <a:spLocks noChangeArrowheads="1"/>
          </p:cNvSpPr>
          <p:nvPr/>
        </p:nvSpPr>
        <p:spPr bwMode="auto">
          <a:xfrm>
            <a:off x="3762085" y="4158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17"/>
          <p:cNvSpPr>
            <a:spLocks noChangeArrowheads="1"/>
          </p:cNvSpPr>
          <p:nvPr/>
        </p:nvSpPr>
        <p:spPr bwMode="auto">
          <a:xfrm>
            <a:off x="3762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18"/>
          <p:cNvSpPr>
            <a:spLocks noChangeArrowheads="1"/>
          </p:cNvSpPr>
          <p:nvPr/>
        </p:nvSpPr>
        <p:spPr bwMode="auto">
          <a:xfrm>
            <a:off x="3762085" y="3548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19"/>
          <p:cNvSpPr>
            <a:spLocks noChangeArrowheads="1"/>
          </p:cNvSpPr>
          <p:nvPr/>
        </p:nvSpPr>
        <p:spPr bwMode="auto">
          <a:xfrm>
            <a:off x="3762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20"/>
          <p:cNvSpPr>
            <a:spLocks noChangeArrowheads="1"/>
          </p:cNvSpPr>
          <p:nvPr/>
        </p:nvSpPr>
        <p:spPr bwMode="auto">
          <a:xfrm>
            <a:off x="3762085" y="2939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21"/>
          <p:cNvSpPr>
            <a:spLocks noChangeArrowheads="1"/>
          </p:cNvSpPr>
          <p:nvPr/>
        </p:nvSpPr>
        <p:spPr bwMode="auto">
          <a:xfrm>
            <a:off x="3762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22"/>
          <p:cNvSpPr>
            <a:spLocks noChangeArrowheads="1"/>
          </p:cNvSpPr>
          <p:nvPr/>
        </p:nvSpPr>
        <p:spPr bwMode="auto">
          <a:xfrm>
            <a:off x="3762085" y="2329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25"/>
          <p:cNvSpPr>
            <a:spLocks noChangeArrowheads="1"/>
          </p:cNvSpPr>
          <p:nvPr/>
        </p:nvSpPr>
        <p:spPr bwMode="auto">
          <a:xfrm>
            <a:off x="3381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26"/>
          <p:cNvSpPr>
            <a:spLocks noChangeArrowheads="1"/>
          </p:cNvSpPr>
          <p:nvPr/>
        </p:nvSpPr>
        <p:spPr bwMode="auto">
          <a:xfrm>
            <a:off x="3000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27"/>
          <p:cNvSpPr>
            <a:spLocks noChangeArrowheads="1"/>
          </p:cNvSpPr>
          <p:nvPr/>
        </p:nvSpPr>
        <p:spPr bwMode="auto">
          <a:xfrm>
            <a:off x="3381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28"/>
          <p:cNvSpPr>
            <a:spLocks noChangeArrowheads="1"/>
          </p:cNvSpPr>
          <p:nvPr/>
        </p:nvSpPr>
        <p:spPr bwMode="auto">
          <a:xfrm>
            <a:off x="3381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29"/>
          <p:cNvSpPr>
            <a:spLocks noChangeArrowheads="1"/>
          </p:cNvSpPr>
          <p:nvPr/>
        </p:nvSpPr>
        <p:spPr bwMode="auto">
          <a:xfrm>
            <a:off x="3000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30"/>
          <p:cNvSpPr>
            <a:spLocks noChangeArrowheads="1"/>
          </p:cNvSpPr>
          <p:nvPr/>
        </p:nvSpPr>
        <p:spPr bwMode="auto">
          <a:xfrm>
            <a:off x="2619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31"/>
          <p:cNvSpPr>
            <a:spLocks noChangeArrowheads="1"/>
          </p:cNvSpPr>
          <p:nvPr/>
        </p:nvSpPr>
        <p:spPr bwMode="auto">
          <a:xfrm>
            <a:off x="3381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1"/>
          <p:cNvSpPr>
            <a:spLocks noChangeArrowheads="1"/>
          </p:cNvSpPr>
          <p:nvPr/>
        </p:nvSpPr>
        <p:spPr bwMode="auto">
          <a:xfrm>
            <a:off x="3762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3609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7566" y="1152488"/>
            <a:ext cx="9797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Counter value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42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[7]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323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[6]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704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[5]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085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[4]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466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[3]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847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[2]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228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[1]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609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[0]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130022" y="1152488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Increment </a:t>
            </a:r>
            <a:r>
              <a:rPr lang="en-US" b="1" dirty="0"/>
              <a:t>cost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312211" y="1152488"/>
            <a:ext cx="69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Total cost</a:t>
            </a: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942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1323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8" name="Text Box 67"/>
          <p:cNvSpPr txBox="1">
            <a:spLocks noChangeArrowheads="1"/>
          </p:cNvSpPr>
          <p:nvPr/>
        </p:nvSpPr>
        <p:spPr bwMode="auto">
          <a:xfrm>
            <a:off x="1704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9" name="Text Box 68"/>
          <p:cNvSpPr txBox="1">
            <a:spLocks noChangeArrowheads="1"/>
          </p:cNvSpPr>
          <p:nvPr/>
        </p:nvSpPr>
        <p:spPr bwMode="auto">
          <a:xfrm>
            <a:off x="2085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2466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2847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2" name="Text Box 72"/>
          <p:cNvSpPr txBox="1">
            <a:spLocks noChangeArrowheads="1"/>
          </p:cNvSpPr>
          <p:nvPr/>
        </p:nvSpPr>
        <p:spPr bwMode="auto">
          <a:xfrm>
            <a:off x="3609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942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4" name="Text Box 74"/>
          <p:cNvSpPr txBox="1">
            <a:spLocks noChangeArrowheads="1"/>
          </p:cNvSpPr>
          <p:nvPr/>
        </p:nvSpPr>
        <p:spPr bwMode="auto">
          <a:xfrm>
            <a:off x="1323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5" name="Text Box 75"/>
          <p:cNvSpPr txBox="1">
            <a:spLocks noChangeArrowheads="1"/>
          </p:cNvSpPr>
          <p:nvPr/>
        </p:nvSpPr>
        <p:spPr bwMode="auto">
          <a:xfrm>
            <a:off x="1704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2085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2466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8" name="Text Box 78"/>
          <p:cNvSpPr txBox="1">
            <a:spLocks noChangeArrowheads="1"/>
          </p:cNvSpPr>
          <p:nvPr/>
        </p:nvSpPr>
        <p:spPr bwMode="auto">
          <a:xfrm>
            <a:off x="2847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9" name="Text Box 79"/>
          <p:cNvSpPr txBox="1">
            <a:spLocks noChangeArrowheads="1"/>
          </p:cNvSpPr>
          <p:nvPr/>
        </p:nvSpPr>
        <p:spPr bwMode="auto">
          <a:xfrm>
            <a:off x="3228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0" name="Text Box 89"/>
          <p:cNvSpPr txBox="1">
            <a:spLocks noChangeArrowheads="1"/>
          </p:cNvSpPr>
          <p:nvPr/>
        </p:nvSpPr>
        <p:spPr bwMode="auto">
          <a:xfrm>
            <a:off x="942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1" name="Text Box 90"/>
          <p:cNvSpPr txBox="1">
            <a:spLocks noChangeArrowheads="1"/>
          </p:cNvSpPr>
          <p:nvPr/>
        </p:nvSpPr>
        <p:spPr bwMode="auto">
          <a:xfrm>
            <a:off x="1323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2" name="Text Box 91"/>
          <p:cNvSpPr txBox="1">
            <a:spLocks noChangeArrowheads="1"/>
          </p:cNvSpPr>
          <p:nvPr/>
        </p:nvSpPr>
        <p:spPr bwMode="auto">
          <a:xfrm>
            <a:off x="1704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3" name="Text Box 92"/>
          <p:cNvSpPr txBox="1">
            <a:spLocks noChangeArrowheads="1"/>
          </p:cNvSpPr>
          <p:nvPr/>
        </p:nvSpPr>
        <p:spPr bwMode="auto">
          <a:xfrm>
            <a:off x="2085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4" name="Text Box 93"/>
          <p:cNvSpPr txBox="1">
            <a:spLocks noChangeArrowheads="1"/>
          </p:cNvSpPr>
          <p:nvPr/>
        </p:nvSpPr>
        <p:spPr bwMode="auto">
          <a:xfrm>
            <a:off x="2466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5" name="Text Box 94"/>
          <p:cNvSpPr txBox="1">
            <a:spLocks noChangeArrowheads="1"/>
          </p:cNvSpPr>
          <p:nvPr/>
        </p:nvSpPr>
        <p:spPr bwMode="auto">
          <a:xfrm>
            <a:off x="2847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6" name="Text Box 95"/>
          <p:cNvSpPr txBox="1">
            <a:spLocks noChangeArrowheads="1"/>
          </p:cNvSpPr>
          <p:nvPr/>
        </p:nvSpPr>
        <p:spPr bwMode="auto">
          <a:xfrm>
            <a:off x="3228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7" name="Text Box 96"/>
          <p:cNvSpPr txBox="1">
            <a:spLocks noChangeArrowheads="1"/>
          </p:cNvSpPr>
          <p:nvPr/>
        </p:nvSpPr>
        <p:spPr bwMode="auto">
          <a:xfrm>
            <a:off x="3609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8" name="Text Box 97"/>
          <p:cNvSpPr txBox="1">
            <a:spLocks noChangeArrowheads="1"/>
          </p:cNvSpPr>
          <p:nvPr/>
        </p:nvSpPr>
        <p:spPr bwMode="auto">
          <a:xfrm>
            <a:off x="942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9" name="Text Box 98"/>
          <p:cNvSpPr txBox="1">
            <a:spLocks noChangeArrowheads="1"/>
          </p:cNvSpPr>
          <p:nvPr/>
        </p:nvSpPr>
        <p:spPr bwMode="auto">
          <a:xfrm>
            <a:off x="1323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0" name="Text Box 99"/>
          <p:cNvSpPr txBox="1">
            <a:spLocks noChangeArrowheads="1"/>
          </p:cNvSpPr>
          <p:nvPr/>
        </p:nvSpPr>
        <p:spPr bwMode="auto">
          <a:xfrm>
            <a:off x="1704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2085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2" name="Text Box 104"/>
          <p:cNvSpPr txBox="1">
            <a:spLocks noChangeArrowheads="1"/>
          </p:cNvSpPr>
          <p:nvPr/>
        </p:nvSpPr>
        <p:spPr bwMode="auto">
          <a:xfrm>
            <a:off x="3609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3" name="Text Box 105"/>
          <p:cNvSpPr txBox="1">
            <a:spLocks noChangeArrowheads="1"/>
          </p:cNvSpPr>
          <p:nvPr/>
        </p:nvSpPr>
        <p:spPr bwMode="auto">
          <a:xfrm>
            <a:off x="942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4" name="Text Box 106"/>
          <p:cNvSpPr txBox="1">
            <a:spLocks noChangeArrowheads="1"/>
          </p:cNvSpPr>
          <p:nvPr/>
        </p:nvSpPr>
        <p:spPr bwMode="auto">
          <a:xfrm>
            <a:off x="1323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5" name="Text Box 107"/>
          <p:cNvSpPr txBox="1">
            <a:spLocks noChangeArrowheads="1"/>
          </p:cNvSpPr>
          <p:nvPr/>
        </p:nvSpPr>
        <p:spPr bwMode="auto">
          <a:xfrm>
            <a:off x="1704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6" name="Text Box 108"/>
          <p:cNvSpPr txBox="1">
            <a:spLocks noChangeArrowheads="1"/>
          </p:cNvSpPr>
          <p:nvPr/>
        </p:nvSpPr>
        <p:spPr bwMode="auto">
          <a:xfrm>
            <a:off x="2085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7" name="Text Box 109"/>
          <p:cNvSpPr txBox="1">
            <a:spLocks noChangeArrowheads="1"/>
          </p:cNvSpPr>
          <p:nvPr/>
        </p:nvSpPr>
        <p:spPr bwMode="auto">
          <a:xfrm>
            <a:off x="2466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8" name="Text Box 110"/>
          <p:cNvSpPr txBox="1">
            <a:spLocks noChangeArrowheads="1"/>
          </p:cNvSpPr>
          <p:nvPr/>
        </p:nvSpPr>
        <p:spPr bwMode="auto">
          <a:xfrm>
            <a:off x="2847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9" name="Text Box 111"/>
          <p:cNvSpPr txBox="1">
            <a:spLocks noChangeArrowheads="1"/>
          </p:cNvSpPr>
          <p:nvPr/>
        </p:nvSpPr>
        <p:spPr bwMode="auto">
          <a:xfrm>
            <a:off x="3228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0" name="Text Box 112"/>
          <p:cNvSpPr txBox="1">
            <a:spLocks noChangeArrowheads="1"/>
          </p:cNvSpPr>
          <p:nvPr/>
        </p:nvSpPr>
        <p:spPr bwMode="auto">
          <a:xfrm>
            <a:off x="3609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1" name="Text Box 113"/>
          <p:cNvSpPr txBox="1">
            <a:spLocks noChangeArrowheads="1"/>
          </p:cNvSpPr>
          <p:nvPr/>
        </p:nvSpPr>
        <p:spPr bwMode="auto">
          <a:xfrm>
            <a:off x="942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2" name="Text Box 114"/>
          <p:cNvSpPr txBox="1">
            <a:spLocks noChangeArrowheads="1"/>
          </p:cNvSpPr>
          <p:nvPr/>
        </p:nvSpPr>
        <p:spPr bwMode="auto">
          <a:xfrm>
            <a:off x="1323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3" name="Text Box 115"/>
          <p:cNvSpPr txBox="1">
            <a:spLocks noChangeArrowheads="1"/>
          </p:cNvSpPr>
          <p:nvPr/>
        </p:nvSpPr>
        <p:spPr bwMode="auto">
          <a:xfrm>
            <a:off x="1704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4" name="Text Box 116"/>
          <p:cNvSpPr txBox="1">
            <a:spLocks noChangeArrowheads="1"/>
          </p:cNvSpPr>
          <p:nvPr/>
        </p:nvSpPr>
        <p:spPr bwMode="auto">
          <a:xfrm>
            <a:off x="2085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5" name="Text Box 117"/>
          <p:cNvSpPr txBox="1">
            <a:spLocks noChangeArrowheads="1"/>
          </p:cNvSpPr>
          <p:nvPr/>
        </p:nvSpPr>
        <p:spPr bwMode="auto">
          <a:xfrm>
            <a:off x="2466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6" name="Text Box 120"/>
          <p:cNvSpPr txBox="1">
            <a:spLocks noChangeArrowheads="1"/>
          </p:cNvSpPr>
          <p:nvPr/>
        </p:nvSpPr>
        <p:spPr bwMode="auto">
          <a:xfrm>
            <a:off x="3609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942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8" name="Text Box 122"/>
          <p:cNvSpPr txBox="1">
            <a:spLocks noChangeArrowheads="1"/>
          </p:cNvSpPr>
          <p:nvPr/>
        </p:nvSpPr>
        <p:spPr bwMode="auto">
          <a:xfrm>
            <a:off x="1323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9" name="Text Box 123"/>
          <p:cNvSpPr txBox="1">
            <a:spLocks noChangeArrowheads="1"/>
          </p:cNvSpPr>
          <p:nvPr/>
        </p:nvSpPr>
        <p:spPr bwMode="auto">
          <a:xfrm>
            <a:off x="1704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0" name="Text Box 124"/>
          <p:cNvSpPr txBox="1">
            <a:spLocks noChangeArrowheads="1"/>
          </p:cNvSpPr>
          <p:nvPr/>
        </p:nvSpPr>
        <p:spPr bwMode="auto">
          <a:xfrm>
            <a:off x="2085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1" name="Text Box 125"/>
          <p:cNvSpPr txBox="1">
            <a:spLocks noChangeArrowheads="1"/>
          </p:cNvSpPr>
          <p:nvPr/>
        </p:nvSpPr>
        <p:spPr bwMode="auto">
          <a:xfrm>
            <a:off x="2466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2" name="Text Box 126"/>
          <p:cNvSpPr txBox="1">
            <a:spLocks noChangeArrowheads="1"/>
          </p:cNvSpPr>
          <p:nvPr/>
        </p:nvSpPr>
        <p:spPr bwMode="auto">
          <a:xfrm>
            <a:off x="2847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83" name="Text Box 127"/>
          <p:cNvSpPr txBox="1">
            <a:spLocks noChangeArrowheads="1"/>
          </p:cNvSpPr>
          <p:nvPr/>
        </p:nvSpPr>
        <p:spPr bwMode="auto">
          <a:xfrm>
            <a:off x="3228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4" name="Text Box 128"/>
          <p:cNvSpPr txBox="1">
            <a:spLocks noChangeArrowheads="1"/>
          </p:cNvSpPr>
          <p:nvPr/>
        </p:nvSpPr>
        <p:spPr bwMode="auto">
          <a:xfrm>
            <a:off x="3609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5" name="Text Box 129"/>
          <p:cNvSpPr txBox="1">
            <a:spLocks noChangeArrowheads="1"/>
          </p:cNvSpPr>
          <p:nvPr/>
        </p:nvSpPr>
        <p:spPr bwMode="auto">
          <a:xfrm>
            <a:off x="942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6" name="Text Box 130"/>
          <p:cNvSpPr txBox="1">
            <a:spLocks noChangeArrowheads="1"/>
          </p:cNvSpPr>
          <p:nvPr/>
        </p:nvSpPr>
        <p:spPr bwMode="auto">
          <a:xfrm>
            <a:off x="1323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7" name="Text Box 131"/>
          <p:cNvSpPr txBox="1">
            <a:spLocks noChangeArrowheads="1"/>
          </p:cNvSpPr>
          <p:nvPr/>
        </p:nvSpPr>
        <p:spPr bwMode="auto">
          <a:xfrm>
            <a:off x="1704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8" name="Text Box 132"/>
          <p:cNvSpPr txBox="1">
            <a:spLocks noChangeArrowheads="1"/>
          </p:cNvSpPr>
          <p:nvPr/>
        </p:nvSpPr>
        <p:spPr bwMode="auto">
          <a:xfrm>
            <a:off x="2085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9" name="Text Box 133"/>
          <p:cNvSpPr txBox="1">
            <a:spLocks noChangeArrowheads="1"/>
          </p:cNvSpPr>
          <p:nvPr/>
        </p:nvSpPr>
        <p:spPr bwMode="auto">
          <a:xfrm>
            <a:off x="2466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0" name="Text Box 134"/>
          <p:cNvSpPr txBox="1">
            <a:spLocks noChangeArrowheads="1"/>
          </p:cNvSpPr>
          <p:nvPr/>
        </p:nvSpPr>
        <p:spPr bwMode="auto">
          <a:xfrm>
            <a:off x="2847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1" name="Text Box 136"/>
          <p:cNvSpPr txBox="1">
            <a:spLocks noChangeArrowheads="1"/>
          </p:cNvSpPr>
          <p:nvPr/>
        </p:nvSpPr>
        <p:spPr bwMode="auto">
          <a:xfrm>
            <a:off x="3609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2" name="Text Box 137"/>
          <p:cNvSpPr txBox="1">
            <a:spLocks noChangeArrowheads="1"/>
          </p:cNvSpPr>
          <p:nvPr/>
        </p:nvSpPr>
        <p:spPr bwMode="auto">
          <a:xfrm>
            <a:off x="942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3" name="Text Box 138"/>
          <p:cNvSpPr txBox="1">
            <a:spLocks noChangeArrowheads="1"/>
          </p:cNvSpPr>
          <p:nvPr/>
        </p:nvSpPr>
        <p:spPr bwMode="auto">
          <a:xfrm>
            <a:off x="1323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4" name="Text Box 139"/>
          <p:cNvSpPr txBox="1">
            <a:spLocks noChangeArrowheads="1"/>
          </p:cNvSpPr>
          <p:nvPr/>
        </p:nvSpPr>
        <p:spPr bwMode="auto">
          <a:xfrm>
            <a:off x="1704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5" name="Text Box 140"/>
          <p:cNvSpPr txBox="1">
            <a:spLocks noChangeArrowheads="1"/>
          </p:cNvSpPr>
          <p:nvPr/>
        </p:nvSpPr>
        <p:spPr bwMode="auto">
          <a:xfrm>
            <a:off x="2085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6" name="Text Box 141"/>
          <p:cNvSpPr txBox="1">
            <a:spLocks noChangeArrowheads="1"/>
          </p:cNvSpPr>
          <p:nvPr/>
        </p:nvSpPr>
        <p:spPr bwMode="auto">
          <a:xfrm>
            <a:off x="2466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7" name="Text Box 142"/>
          <p:cNvSpPr txBox="1">
            <a:spLocks noChangeArrowheads="1"/>
          </p:cNvSpPr>
          <p:nvPr/>
        </p:nvSpPr>
        <p:spPr bwMode="auto">
          <a:xfrm>
            <a:off x="2847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8" name="Text Box 143"/>
          <p:cNvSpPr txBox="1">
            <a:spLocks noChangeArrowheads="1"/>
          </p:cNvSpPr>
          <p:nvPr/>
        </p:nvSpPr>
        <p:spPr bwMode="auto">
          <a:xfrm>
            <a:off x="3228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9" name="Text Box 145"/>
          <p:cNvSpPr txBox="1">
            <a:spLocks noChangeArrowheads="1"/>
          </p:cNvSpPr>
          <p:nvPr/>
        </p:nvSpPr>
        <p:spPr bwMode="auto">
          <a:xfrm>
            <a:off x="942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0" name="Text Box 146"/>
          <p:cNvSpPr txBox="1">
            <a:spLocks noChangeArrowheads="1"/>
          </p:cNvSpPr>
          <p:nvPr/>
        </p:nvSpPr>
        <p:spPr bwMode="auto">
          <a:xfrm>
            <a:off x="1323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1" name="Text Box 147"/>
          <p:cNvSpPr txBox="1">
            <a:spLocks noChangeArrowheads="1"/>
          </p:cNvSpPr>
          <p:nvPr/>
        </p:nvSpPr>
        <p:spPr bwMode="auto">
          <a:xfrm>
            <a:off x="1704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2" name="Text Box 148"/>
          <p:cNvSpPr txBox="1">
            <a:spLocks noChangeArrowheads="1"/>
          </p:cNvSpPr>
          <p:nvPr/>
        </p:nvSpPr>
        <p:spPr bwMode="auto">
          <a:xfrm>
            <a:off x="2085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3" name="Text Box 149"/>
          <p:cNvSpPr txBox="1">
            <a:spLocks noChangeArrowheads="1"/>
          </p:cNvSpPr>
          <p:nvPr/>
        </p:nvSpPr>
        <p:spPr bwMode="auto">
          <a:xfrm>
            <a:off x="2466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4" name="Text Box 150"/>
          <p:cNvSpPr txBox="1">
            <a:spLocks noChangeArrowheads="1"/>
          </p:cNvSpPr>
          <p:nvPr/>
        </p:nvSpPr>
        <p:spPr bwMode="auto">
          <a:xfrm>
            <a:off x="2847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5" name="Text Box 152"/>
          <p:cNvSpPr txBox="1">
            <a:spLocks noChangeArrowheads="1"/>
          </p:cNvSpPr>
          <p:nvPr/>
        </p:nvSpPr>
        <p:spPr bwMode="auto">
          <a:xfrm>
            <a:off x="3609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06" name="Text Box 153"/>
          <p:cNvSpPr txBox="1">
            <a:spLocks noChangeArrowheads="1"/>
          </p:cNvSpPr>
          <p:nvPr/>
        </p:nvSpPr>
        <p:spPr bwMode="auto">
          <a:xfrm>
            <a:off x="942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7" name="Text Box 154"/>
          <p:cNvSpPr txBox="1">
            <a:spLocks noChangeArrowheads="1"/>
          </p:cNvSpPr>
          <p:nvPr/>
        </p:nvSpPr>
        <p:spPr bwMode="auto">
          <a:xfrm>
            <a:off x="1323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8" name="Text Box 155"/>
          <p:cNvSpPr txBox="1">
            <a:spLocks noChangeArrowheads="1"/>
          </p:cNvSpPr>
          <p:nvPr/>
        </p:nvSpPr>
        <p:spPr bwMode="auto">
          <a:xfrm>
            <a:off x="1704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9" name="Text Box 156"/>
          <p:cNvSpPr txBox="1">
            <a:spLocks noChangeArrowheads="1"/>
          </p:cNvSpPr>
          <p:nvPr/>
        </p:nvSpPr>
        <p:spPr bwMode="auto">
          <a:xfrm>
            <a:off x="2085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0" name="Text Box 157"/>
          <p:cNvSpPr txBox="1">
            <a:spLocks noChangeArrowheads="1"/>
          </p:cNvSpPr>
          <p:nvPr/>
        </p:nvSpPr>
        <p:spPr bwMode="auto">
          <a:xfrm>
            <a:off x="2466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1" name="Text Box 158"/>
          <p:cNvSpPr txBox="1">
            <a:spLocks noChangeArrowheads="1"/>
          </p:cNvSpPr>
          <p:nvPr/>
        </p:nvSpPr>
        <p:spPr bwMode="auto">
          <a:xfrm>
            <a:off x="2847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2" name="Text Box 160"/>
          <p:cNvSpPr txBox="1">
            <a:spLocks noChangeArrowheads="1"/>
          </p:cNvSpPr>
          <p:nvPr/>
        </p:nvSpPr>
        <p:spPr bwMode="auto">
          <a:xfrm>
            <a:off x="3609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3" name="Text Box 162"/>
          <p:cNvSpPr txBox="1">
            <a:spLocks noChangeArrowheads="1"/>
          </p:cNvSpPr>
          <p:nvPr/>
        </p:nvSpPr>
        <p:spPr bwMode="auto">
          <a:xfrm>
            <a:off x="3330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9</a:t>
            </a:r>
          </a:p>
        </p:txBody>
      </p:sp>
      <p:sp>
        <p:nvSpPr>
          <p:cNvPr id="114" name="Text Box 163"/>
          <p:cNvSpPr txBox="1">
            <a:spLocks noChangeArrowheads="1"/>
          </p:cNvSpPr>
          <p:nvPr/>
        </p:nvSpPr>
        <p:spPr bwMode="auto">
          <a:xfrm>
            <a:off x="3330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115" name="Text Box 164"/>
          <p:cNvSpPr txBox="1">
            <a:spLocks noChangeArrowheads="1"/>
          </p:cNvSpPr>
          <p:nvPr/>
        </p:nvSpPr>
        <p:spPr bwMode="auto">
          <a:xfrm>
            <a:off x="3330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6</a:t>
            </a:r>
          </a:p>
        </p:txBody>
      </p:sp>
      <p:sp>
        <p:nvSpPr>
          <p:cNvPr id="116" name="Text Box 165"/>
          <p:cNvSpPr txBox="1">
            <a:spLocks noChangeArrowheads="1"/>
          </p:cNvSpPr>
          <p:nvPr/>
        </p:nvSpPr>
        <p:spPr bwMode="auto">
          <a:xfrm>
            <a:off x="3330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117" name="Text Box 166"/>
          <p:cNvSpPr txBox="1">
            <a:spLocks noChangeArrowheads="1"/>
          </p:cNvSpPr>
          <p:nvPr/>
        </p:nvSpPr>
        <p:spPr bwMode="auto">
          <a:xfrm>
            <a:off x="3330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8</a:t>
            </a:r>
          </a:p>
        </p:txBody>
      </p:sp>
      <p:sp>
        <p:nvSpPr>
          <p:cNvPr id="118" name="Text Box 167"/>
          <p:cNvSpPr txBox="1">
            <a:spLocks noChangeArrowheads="1"/>
          </p:cNvSpPr>
          <p:nvPr/>
        </p:nvSpPr>
        <p:spPr bwMode="auto">
          <a:xfrm>
            <a:off x="3330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3</a:t>
            </a:r>
          </a:p>
        </p:txBody>
      </p:sp>
      <p:sp>
        <p:nvSpPr>
          <p:cNvPr id="119" name="Text Box 168"/>
          <p:cNvSpPr txBox="1">
            <a:spLocks noChangeArrowheads="1"/>
          </p:cNvSpPr>
          <p:nvPr/>
        </p:nvSpPr>
        <p:spPr bwMode="auto">
          <a:xfrm>
            <a:off x="3330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120" name="Text Box 169"/>
          <p:cNvSpPr txBox="1">
            <a:spLocks noChangeArrowheads="1"/>
          </p:cNvSpPr>
          <p:nvPr/>
        </p:nvSpPr>
        <p:spPr bwMode="auto">
          <a:xfrm>
            <a:off x="3330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5</a:t>
            </a:r>
          </a:p>
        </p:txBody>
      </p:sp>
      <p:sp>
        <p:nvSpPr>
          <p:cNvPr id="121" name="Text Box 170"/>
          <p:cNvSpPr txBox="1">
            <a:spLocks noChangeArrowheads="1"/>
          </p:cNvSpPr>
          <p:nvPr/>
        </p:nvSpPr>
        <p:spPr bwMode="auto">
          <a:xfrm>
            <a:off x="3330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A71160"/>
                </a:solidFill>
              </a:rPr>
              <a:t>0</a:t>
            </a:r>
          </a:p>
        </p:txBody>
      </p:sp>
      <p:sp>
        <p:nvSpPr>
          <p:cNvPr id="122" name="Text Box 171"/>
          <p:cNvSpPr txBox="1">
            <a:spLocks noChangeArrowheads="1"/>
          </p:cNvSpPr>
          <p:nvPr/>
        </p:nvSpPr>
        <p:spPr bwMode="auto">
          <a:xfrm>
            <a:off x="3330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123" name="Text Box 172"/>
          <p:cNvSpPr txBox="1">
            <a:spLocks noChangeArrowheads="1"/>
          </p:cNvSpPr>
          <p:nvPr/>
        </p:nvSpPr>
        <p:spPr bwMode="auto">
          <a:xfrm>
            <a:off x="3330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124" name="Text Box 173"/>
          <p:cNvSpPr txBox="1">
            <a:spLocks noChangeArrowheads="1"/>
          </p:cNvSpPr>
          <p:nvPr/>
        </p:nvSpPr>
        <p:spPr bwMode="auto">
          <a:xfrm>
            <a:off x="42954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25" name="Text Box 174"/>
          <p:cNvSpPr txBox="1">
            <a:spLocks noChangeArrowheads="1"/>
          </p:cNvSpPr>
          <p:nvPr/>
        </p:nvSpPr>
        <p:spPr bwMode="auto">
          <a:xfrm>
            <a:off x="42954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26" name="Text Box 175"/>
          <p:cNvSpPr txBox="1">
            <a:spLocks noChangeArrowheads="1"/>
          </p:cNvSpPr>
          <p:nvPr/>
        </p:nvSpPr>
        <p:spPr bwMode="auto">
          <a:xfrm>
            <a:off x="42954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27" name="Text Box 176"/>
          <p:cNvSpPr txBox="1">
            <a:spLocks noChangeArrowheads="1"/>
          </p:cNvSpPr>
          <p:nvPr/>
        </p:nvSpPr>
        <p:spPr bwMode="auto">
          <a:xfrm>
            <a:off x="42954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28" name="Text Box 177"/>
          <p:cNvSpPr txBox="1">
            <a:spLocks noChangeArrowheads="1"/>
          </p:cNvSpPr>
          <p:nvPr/>
        </p:nvSpPr>
        <p:spPr bwMode="auto">
          <a:xfrm>
            <a:off x="42954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4</a:t>
            </a:r>
          </a:p>
        </p:txBody>
      </p:sp>
      <p:sp>
        <p:nvSpPr>
          <p:cNvPr id="129" name="Text Box 178"/>
          <p:cNvSpPr txBox="1">
            <a:spLocks noChangeArrowheads="1"/>
          </p:cNvSpPr>
          <p:nvPr/>
        </p:nvSpPr>
        <p:spPr bwMode="auto">
          <a:xfrm>
            <a:off x="42954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0" name="Text Box 179"/>
          <p:cNvSpPr txBox="1">
            <a:spLocks noChangeArrowheads="1"/>
          </p:cNvSpPr>
          <p:nvPr/>
        </p:nvSpPr>
        <p:spPr bwMode="auto">
          <a:xfrm>
            <a:off x="42954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3</a:t>
            </a:r>
          </a:p>
        </p:txBody>
      </p:sp>
      <p:sp>
        <p:nvSpPr>
          <p:cNvPr id="131" name="Text Box 180"/>
          <p:cNvSpPr txBox="1">
            <a:spLocks noChangeArrowheads="1"/>
          </p:cNvSpPr>
          <p:nvPr/>
        </p:nvSpPr>
        <p:spPr bwMode="auto">
          <a:xfrm>
            <a:off x="42954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2" name="Text Box 181"/>
          <p:cNvSpPr txBox="1">
            <a:spLocks noChangeArrowheads="1"/>
          </p:cNvSpPr>
          <p:nvPr/>
        </p:nvSpPr>
        <p:spPr bwMode="auto">
          <a:xfrm>
            <a:off x="42954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 </a:t>
            </a:r>
          </a:p>
        </p:txBody>
      </p:sp>
      <p:sp>
        <p:nvSpPr>
          <p:cNvPr id="133" name="Text Box 182"/>
          <p:cNvSpPr txBox="1">
            <a:spLocks noChangeArrowheads="1"/>
          </p:cNvSpPr>
          <p:nvPr/>
        </p:nvSpPr>
        <p:spPr bwMode="auto">
          <a:xfrm>
            <a:off x="42954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4" name="Text Box 183"/>
          <p:cNvSpPr txBox="1">
            <a:spLocks noChangeArrowheads="1"/>
          </p:cNvSpPr>
          <p:nvPr/>
        </p:nvSpPr>
        <p:spPr bwMode="auto">
          <a:xfrm>
            <a:off x="42954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35" name="Text Box 184"/>
          <p:cNvSpPr txBox="1">
            <a:spLocks noChangeArrowheads="1"/>
          </p:cNvSpPr>
          <p:nvPr/>
        </p:nvSpPr>
        <p:spPr bwMode="auto">
          <a:xfrm>
            <a:off x="52098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36" name="Text Box 185"/>
          <p:cNvSpPr txBox="1">
            <a:spLocks noChangeArrowheads="1"/>
          </p:cNvSpPr>
          <p:nvPr/>
        </p:nvSpPr>
        <p:spPr bwMode="auto">
          <a:xfrm>
            <a:off x="52098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37" name="Text Box 186"/>
          <p:cNvSpPr txBox="1">
            <a:spLocks noChangeArrowheads="1"/>
          </p:cNvSpPr>
          <p:nvPr/>
        </p:nvSpPr>
        <p:spPr bwMode="auto">
          <a:xfrm>
            <a:off x="52098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38" name="Text Box 187"/>
          <p:cNvSpPr txBox="1">
            <a:spLocks noChangeArrowheads="1"/>
          </p:cNvSpPr>
          <p:nvPr/>
        </p:nvSpPr>
        <p:spPr bwMode="auto">
          <a:xfrm>
            <a:off x="52098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39" name="Text Box 188"/>
          <p:cNvSpPr txBox="1">
            <a:spLocks noChangeArrowheads="1"/>
          </p:cNvSpPr>
          <p:nvPr/>
        </p:nvSpPr>
        <p:spPr bwMode="auto">
          <a:xfrm>
            <a:off x="52098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40" name="Text Box 189"/>
          <p:cNvSpPr txBox="1">
            <a:spLocks noChangeArrowheads="1"/>
          </p:cNvSpPr>
          <p:nvPr/>
        </p:nvSpPr>
        <p:spPr bwMode="auto">
          <a:xfrm>
            <a:off x="52098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1" name="Text Box 190"/>
          <p:cNvSpPr txBox="1">
            <a:spLocks noChangeArrowheads="1"/>
          </p:cNvSpPr>
          <p:nvPr/>
        </p:nvSpPr>
        <p:spPr bwMode="auto">
          <a:xfrm>
            <a:off x="52098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42" name="Text Box 191"/>
          <p:cNvSpPr txBox="1">
            <a:spLocks noChangeArrowheads="1"/>
          </p:cNvSpPr>
          <p:nvPr/>
        </p:nvSpPr>
        <p:spPr bwMode="auto">
          <a:xfrm>
            <a:off x="52098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43" name="Text Box 192"/>
          <p:cNvSpPr txBox="1">
            <a:spLocks noChangeArrowheads="1"/>
          </p:cNvSpPr>
          <p:nvPr/>
        </p:nvSpPr>
        <p:spPr bwMode="auto">
          <a:xfrm>
            <a:off x="52098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4" name="Text Box 193"/>
          <p:cNvSpPr txBox="1">
            <a:spLocks noChangeArrowheads="1"/>
          </p:cNvSpPr>
          <p:nvPr/>
        </p:nvSpPr>
        <p:spPr bwMode="auto">
          <a:xfrm>
            <a:off x="52098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5" name="Text Box 194"/>
          <p:cNvSpPr txBox="1">
            <a:spLocks noChangeArrowheads="1"/>
          </p:cNvSpPr>
          <p:nvPr/>
        </p:nvSpPr>
        <p:spPr bwMode="auto">
          <a:xfrm>
            <a:off x="52098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6" name="Text Box 195"/>
          <p:cNvSpPr txBox="1">
            <a:spLocks noChangeArrowheads="1"/>
          </p:cNvSpPr>
          <p:nvPr/>
        </p:nvSpPr>
        <p:spPr bwMode="auto">
          <a:xfrm>
            <a:off x="942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7" name="Text Box 196"/>
          <p:cNvSpPr txBox="1">
            <a:spLocks noChangeArrowheads="1"/>
          </p:cNvSpPr>
          <p:nvPr/>
        </p:nvSpPr>
        <p:spPr bwMode="auto">
          <a:xfrm>
            <a:off x="1323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8" name="Text Box 197"/>
          <p:cNvSpPr txBox="1">
            <a:spLocks noChangeArrowheads="1"/>
          </p:cNvSpPr>
          <p:nvPr/>
        </p:nvSpPr>
        <p:spPr bwMode="auto">
          <a:xfrm>
            <a:off x="1704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9" name="Text Box 198"/>
          <p:cNvSpPr txBox="1">
            <a:spLocks noChangeArrowheads="1"/>
          </p:cNvSpPr>
          <p:nvPr/>
        </p:nvSpPr>
        <p:spPr bwMode="auto">
          <a:xfrm>
            <a:off x="2085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0" name="Text Box 199"/>
          <p:cNvSpPr txBox="1">
            <a:spLocks noChangeArrowheads="1"/>
          </p:cNvSpPr>
          <p:nvPr/>
        </p:nvSpPr>
        <p:spPr bwMode="auto">
          <a:xfrm>
            <a:off x="2466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1" name="Text Box 200"/>
          <p:cNvSpPr txBox="1">
            <a:spLocks noChangeArrowheads="1"/>
          </p:cNvSpPr>
          <p:nvPr/>
        </p:nvSpPr>
        <p:spPr bwMode="auto">
          <a:xfrm>
            <a:off x="2847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2" name="Text Box 201"/>
          <p:cNvSpPr txBox="1">
            <a:spLocks noChangeArrowheads="1"/>
          </p:cNvSpPr>
          <p:nvPr/>
        </p:nvSpPr>
        <p:spPr bwMode="auto">
          <a:xfrm>
            <a:off x="3228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3" name="Text Box 203"/>
          <p:cNvSpPr txBox="1">
            <a:spLocks noChangeArrowheads="1"/>
          </p:cNvSpPr>
          <p:nvPr/>
        </p:nvSpPr>
        <p:spPr bwMode="auto">
          <a:xfrm>
            <a:off x="3330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11</a:t>
            </a:r>
          </a:p>
        </p:txBody>
      </p:sp>
      <p:sp>
        <p:nvSpPr>
          <p:cNvPr id="154" name="Text Box 204"/>
          <p:cNvSpPr txBox="1">
            <a:spLocks noChangeArrowheads="1"/>
          </p:cNvSpPr>
          <p:nvPr/>
        </p:nvSpPr>
        <p:spPr bwMode="auto">
          <a:xfrm>
            <a:off x="42954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55" name="Text Box 205"/>
          <p:cNvSpPr txBox="1">
            <a:spLocks noChangeArrowheads="1"/>
          </p:cNvSpPr>
          <p:nvPr/>
        </p:nvSpPr>
        <p:spPr bwMode="auto">
          <a:xfrm>
            <a:off x="52098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19</a:t>
            </a:r>
          </a:p>
        </p:txBody>
      </p:sp>
      <p:cxnSp>
        <p:nvCxnSpPr>
          <p:cNvPr id="156" name="Straight Connector 155"/>
          <p:cNvCxnSpPr/>
          <p:nvPr/>
        </p:nvCxnSpPr>
        <p:spPr>
          <a:xfrm>
            <a:off x="10188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286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143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 Box 151"/>
          <p:cNvSpPr txBox="1">
            <a:spLocks noChangeArrowheads="1"/>
          </p:cNvSpPr>
          <p:nvPr/>
        </p:nvSpPr>
        <p:spPr bwMode="auto">
          <a:xfrm>
            <a:off x="3228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0" name="Text Box 144"/>
          <p:cNvSpPr txBox="1">
            <a:spLocks noChangeArrowheads="1"/>
          </p:cNvSpPr>
          <p:nvPr/>
        </p:nvSpPr>
        <p:spPr bwMode="auto">
          <a:xfrm>
            <a:off x="3762085" y="194854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4066885" y="24057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223"/>
          <p:cNvSpPr>
            <a:spLocks noChangeArrowheads="1"/>
          </p:cNvSpPr>
          <p:nvPr/>
        </p:nvSpPr>
        <p:spPr bwMode="auto">
          <a:xfrm>
            <a:off x="3381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159"/>
          <p:cNvSpPr txBox="1">
            <a:spLocks noChangeArrowheads="1"/>
          </p:cNvSpPr>
          <p:nvPr/>
        </p:nvSpPr>
        <p:spPr bwMode="auto">
          <a:xfrm>
            <a:off x="3228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4094789" y="2771714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 Box 119"/>
          <p:cNvSpPr txBox="1">
            <a:spLocks noChangeArrowheads="1"/>
          </p:cNvSpPr>
          <p:nvPr/>
        </p:nvSpPr>
        <p:spPr bwMode="auto">
          <a:xfrm>
            <a:off x="3228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66" name="Text Box 118"/>
          <p:cNvSpPr txBox="1">
            <a:spLocks noChangeArrowheads="1"/>
          </p:cNvSpPr>
          <p:nvPr/>
        </p:nvSpPr>
        <p:spPr bwMode="auto">
          <a:xfrm>
            <a:off x="2847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7" name="Text Box 135"/>
          <p:cNvSpPr txBox="1">
            <a:spLocks noChangeArrowheads="1"/>
          </p:cNvSpPr>
          <p:nvPr/>
        </p:nvSpPr>
        <p:spPr bwMode="auto">
          <a:xfrm>
            <a:off x="3228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8" name="Text Box 103"/>
          <p:cNvSpPr txBox="1">
            <a:spLocks noChangeArrowheads="1"/>
          </p:cNvSpPr>
          <p:nvPr/>
        </p:nvSpPr>
        <p:spPr bwMode="auto">
          <a:xfrm>
            <a:off x="3228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69" name="Text Box 102"/>
          <p:cNvSpPr txBox="1">
            <a:spLocks noChangeArrowheads="1"/>
          </p:cNvSpPr>
          <p:nvPr/>
        </p:nvSpPr>
        <p:spPr bwMode="auto">
          <a:xfrm>
            <a:off x="2847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70" name="Text Box 101"/>
          <p:cNvSpPr txBox="1">
            <a:spLocks noChangeArrowheads="1"/>
          </p:cNvSpPr>
          <p:nvPr/>
        </p:nvSpPr>
        <p:spPr bwMode="auto">
          <a:xfrm>
            <a:off x="2466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71" name="Text Box 71"/>
          <p:cNvSpPr txBox="1">
            <a:spLocks noChangeArrowheads="1"/>
          </p:cNvSpPr>
          <p:nvPr/>
        </p:nvSpPr>
        <p:spPr bwMode="auto">
          <a:xfrm>
            <a:off x="3228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72" name="Rectangle 223"/>
          <p:cNvSpPr>
            <a:spLocks noChangeArrowheads="1"/>
          </p:cNvSpPr>
          <p:nvPr/>
        </p:nvSpPr>
        <p:spPr bwMode="auto">
          <a:xfrm>
            <a:off x="3762084" y="5371011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Text Box 202"/>
          <p:cNvSpPr txBox="1">
            <a:spLocks noChangeArrowheads="1"/>
          </p:cNvSpPr>
          <p:nvPr/>
        </p:nvSpPr>
        <p:spPr bwMode="auto">
          <a:xfrm>
            <a:off x="3609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4066885" y="3053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4084057" y="3358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4084057" y="3670977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4066885" y="39678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4084057" y="42848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066884" y="4577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4066884" y="4882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076007" y="51992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4066884" y="5483902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41349" y="1796140"/>
            <a:ext cx="6035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4333584" y="2136195"/>
            <a:ext cx="6858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93"/>
          <p:cNvSpPr txBox="1">
            <a:spLocks noChangeArrowheads="1"/>
          </p:cNvSpPr>
          <p:nvPr/>
        </p:nvSpPr>
        <p:spPr bwMode="auto">
          <a:xfrm>
            <a:off x="5209884" y="1864403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030652" y="2410217"/>
            <a:ext cx="304801" cy="32155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+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87" name="Straight Arrow Connector 186"/>
          <p:cNvCxnSpPr>
            <a:endCxn id="186" idx="7"/>
          </p:cNvCxnSpPr>
          <p:nvPr/>
        </p:nvCxnSpPr>
        <p:spPr>
          <a:xfrm flipH="1">
            <a:off x="5290816" y="2419155"/>
            <a:ext cx="300070" cy="3815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V="1">
            <a:off x="4761316" y="2620619"/>
            <a:ext cx="260705" cy="12802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86" idx="4"/>
          </p:cNvCxnSpPr>
          <p:nvPr/>
        </p:nvCxnSpPr>
        <p:spPr>
          <a:xfrm>
            <a:off x="5183053" y="2731775"/>
            <a:ext cx="407833" cy="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4" grpId="0"/>
      <p:bldP spid="145" grpId="0"/>
      <p:bldP spid="154" grpId="0"/>
      <p:bldP spid="155" grpId="0"/>
      <p:bldP spid="185" grpId="0"/>
      <p:bldP spid="18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accent5"/>
                    </a:solidFill>
                  </a:rPr>
                  <a:t>Aggregate Method</a:t>
                </a:r>
              </a:p>
              <a:p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The </a:t>
                </a:r>
                <a:r>
                  <a:rPr lang="en-US" sz="2400" dirty="0">
                    <a:solidFill>
                      <a:schemeClr val="bg1"/>
                    </a:solidFill>
                  </a:rPr>
                  <a:t>running time of an increment operation is proportional to the 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number of bits </a:t>
                </a:r>
                <a:r>
                  <a:rPr lang="en-US" sz="2400" dirty="0">
                    <a:solidFill>
                      <a:schemeClr val="bg1"/>
                    </a:solidFill>
                  </a:rPr>
                  <a:t>flipped.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However, 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all bits are not flipped </a:t>
                </a:r>
                <a:r>
                  <a:rPr lang="en-US" sz="2400" dirty="0">
                    <a:solidFill>
                      <a:schemeClr val="bg1"/>
                    </a:solidFill>
                  </a:rPr>
                  <a:t>at each INCREMENT.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[0]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flips </a:t>
                </a:r>
                <a:r>
                  <a:rPr lang="en-US" sz="2400" b="1" i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at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i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each</a:t>
                </a:r>
                <a:r>
                  <a:rPr lang="en-US" sz="24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increment operation;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flips </a:t>
                </a:r>
                <a:r>
                  <a:rPr lang="en-US" sz="2400" b="1" i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at alternate</a:t>
                </a:r>
                <a:r>
                  <a:rPr lang="en-US" sz="2400" dirty="0">
                    <a:solidFill>
                      <a:schemeClr val="bg1"/>
                    </a:solidFill>
                  </a:rPr>
                  <a:t> increment operations;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flips </a:t>
                </a:r>
                <a:r>
                  <a:rPr lang="en-US" sz="2400" b="1" i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only once for 4 successive </a:t>
                </a:r>
                <a:r>
                  <a:rPr lang="en-US" sz="2400" dirty="0">
                    <a:solidFill>
                      <a:schemeClr val="bg1"/>
                    </a:solidFill>
                  </a:rPr>
                  <a:t>increment operations;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bg1"/>
                    </a:solidFill>
                  </a:rPr>
                  <a:t>In general, bit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flips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</m:t>
                    </m:r>
                    <m:r>
                      <a:rPr lang="en-US" sz="24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baseline="30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</m:t>
                    </m:r>
                    <m:r>
                      <a:rPr lang="en-US" sz="2400" b="0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times</a:t>
                </a:r>
                <a:r>
                  <a:rPr lang="en-US" sz="24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in a sequence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INCREMENTs.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>
                <a:blip r:embed="rId2"/>
                <a:stretch>
                  <a:fillRect l="-1300" r="-1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1036"/>
            <a:ext cx="6096000" cy="748923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424242"/>
                </a:solidFill>
              </a:rPr>
              <a:t>Amortized Analysis - Example </a:t>
            </a:r>
            <a:endParaRPr lang="en-US" sz="3200" b="1" dirty="0">
              <a:solidFill>
                <a:srgbClr val="424242"/>
              </a:solidFill>
            </a:endParaRPr>
          </a:p>
        </p:txBody>
      </p:sp>
      <p:sp>
        <p:nvSpPr>
          <p:cNvPr id="7" name="Rectangle 214"/>
          <p:cNvSpPr>
            <a:spLocks noChangeArrowheads="1"/>
          </p:cNvSpPr>
          <p:nvPr/>
        </p:nvSpPr>
        <p:spPr bwMode="auto">
          <a:xfrm>
            <a:off x="3762085" y="4767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5"/>
          <p:cNvSpPr>
            <a:spLocks noChangeArrowheads="1"/>
          </p:cNvSpPr>
          <p:nvPr/>
        </p:nvSpPr>
        <p:spPr bwMode="auto">
          <a:xfrm>
            <a:off x="3762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16"/>
          <p:cNvSpPr>
            <a:spLocks noChangeArrowheads="1"/>
          </p:cNvSpPr>
          <p:nvPr/>
        </p:nvSpPr>
        <p:spPr bwMode="auto">
          <a:xfrm>
            <a:off x="3762085" y="4158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17"/>
          <p:cNvSpPr>
            <a:spLocks noChangeArrowheads="1"/>
          </p:cNvSpPr>
          <p:nvPr/>
        </p:nvSpPr>
        <p:spPr bwMode="auto">
          <a:xfrm>
            <a:off x="3762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18"/>
          <p:cNvSpPr>
            <a:spLocks noChangeArrowheads="1"/>
          </p:cNvSpPr>
          <p:nvPr/>
        </p:nvSpPr>
        <p:spPr bwMode="auto">
          <a:xfrm>
            <a:off x="3762085" y="3548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19"/>
          <p:cNvSpPr>
            <a:spLocks noChangeArrowheads="1"/>
          </p:cNvSpPr>
          <p:nvPr/>
        </p:nvSpPr>
        <p:spPr bwMode="auto">
          <a:xfrm>
            <a:off x="3762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20"/>
          <p:cNvSpPr>
            <a:spLocks noChangeArrowheads="1"/>
          </p:cNvSpPr>
          <p:nvPr/>
        </p:nvSpPr>
        <p:spPr bwMode="auto">
          <a:xfrm>
            <a:off x="3762085" y="2939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21"/>
          <p:cNvSpPr>
            <a:spLocks noChangeArrowheads="1"/>
          </p:cNvSpPr>
          <p:nvPr/>
        </p:nvSpPr>
        <p:spPr bwMode="auto">
          <a:xfrm>
            <a:off x="3762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22"/>
          <p:cNvSpPr>
            <a:spLocks noChangeArrowheads="1"/>
          </p:cNvSpPr>
          <p:nvPr/>
        </p:nvSpPr>
        <p:spPr bwMode="auto">
          <a:xfrm>
            <a:off x="3762085" y="2329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25"/>
          <p:cNvSpPr>
            <a:spLocks noChangeArrowheads="1"/>
          </p:cNvSpPr>
          <p:nvPr/>
        </p:nvSpPr>
        <p:spPr bwMode="auto">
          <a:xfrm>
            <a:off x="3381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26"/>
          <p:cNvSpPr>
            <a:spLocks noChangeArrowheads="1"/>
          </p:cNvSpPr>
          <p:nvPr/>
        </p:nvSpPr>
        <p:spPr bwMode="auto">
          <a:xfrm>
            <a:off x="3000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27"/>
          <p:cNvSpPr>
            <a:spLocks noChangeArrowheads="1"/>
          </p:cNvSpPr>
          <p:nvPr/>
        </p:nvSpPr>
        <p:spPr bwMode="auto">
          <a:xfrm>
            <a:off x="3381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28"/>
          <p:cNvSpPr>
            <a:spLocks noChangeArrowheads="1"/>
          </p:cNvSpPr>
          <p:nvPr/>
        </p:nvSpPr>
        <p:spPr bwMode="auto">
          <a:xfrm>
            <a:off x="3381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29"/>
          <p:cNvSpPr>
            <a:spLocks noChangeArrowheads="1"/>
          </p:cNvSpPr>
          <p:nvPr/>
        </p:nvSpPr>
        <p:spPr bwMode="auto">
          <a:xfrm>
            <a:off x="3000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30"/>
          <p:cNvSpPr>
            <a:spLocks noChangeArrowheads="1"/>
          </p:cNvSpPr>
          <p:nvPr/>
        </p:nvSpPr>
        <p:spPr bwMode="auto">
          <a:xfrm>
            <a:off x="2619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31"/>
          <p:cNvSpPr>
            <a:spLocks noChangeArrowheads="1"/>
          </p:cNvSpPr>
          <p:nvPr/>
        </p:nvSpPr>
        <p:spPr bwMode="auto">
          <a:xfrm>
            <a:off x="3381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1"/>
          <p:cNvSpPr>
            <a:spLocks noChangeArrowheads="1"/>
          </p:cNvSpPr>
          <p:nvPr/>
        </p:nvSpPr>
        <p:spPr bwMode="auto">
          <a:xfrm>
            <a:off x="3762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3609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7566" y="1152488"/>
            <a:ext cx="9797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Counter value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42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[7]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323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[6]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704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[5]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085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[4]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466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[3]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847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[2]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228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[1]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609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[0]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130022" y="1152488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Increment </a:t>
            </a:r>
            <a:r>
              <a:rPr lang="en-US" b="1" dirty="0"/>
              <a:t>cost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312211" y="1152488"/>
            <a:ext cx="69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Total cost</a:t>
            </a: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942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1323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8" name="Text Box 67"/>
          <p:cNvSpPr txBox="1">
            <a:spLocks noChangeArrowheads="1"/>
          </p:cNvSpPr>
          <p:nvPr/>
        </p:nvSpPr>
        <p:spPr bwMode="auto">
          <a:xfrm>
            <a:off x="1704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9" name="Text Box 68"/>
          <p:cNvSpPr txBox="1">
            <a:spLocks noChangeArrowheads="1"/>
          </p:cNvSpPr>
          <p:nvPr/>
        </p:nvSpPr>
        <p:spPr bwMode="auto">
          <a:xfrm>
            <a:off x="2085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2466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2847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2" name="Text Box 72"/>
          <p:cNvSpPr txBox="1">
            <a:spLocks noChangeArrowheads="1"/>
          </p:cNvSpPr>
          <p:nvPr/>
        </p:nvSpPr>
        <p:spPr bwMode="auto">
          <a:xfrm>
            <a:off x="3609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942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4" name="Text Box 74"/>
          <p:cNvSpPr txBox="1">
            <a:spLocks noChangeArrowheads="1"/>
          </p:cNvSpPr>
          <p:nvPr/>
        </p:nvSpPr>
        <p:spPr bwMode="auto">
          <a:xfrm>
            <a:off x="1323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5" name="Text Box 75"/>
          <p:cNvSpPr txBox="1">
            <a:spLocks noChangeArrowheads="1"/>
          </p:cNvSpPr>
          <p:nvPr/>
        </p:nvSpPr>
        <p:spPr bwMode="auto">
          <a:xfrm>
            <a:off x="1704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2085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2466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8" name="Text Box 78"/>
          <p:cNvSpPr txBox="1">
            <a:spLocks noChangeArrowheads="1"/>
          </p:cNvSpPr>
          <p:nvPr/>
        </p:nvSpPr>
        <p:spPr bwMode="auto">
          <a:xfrm>
            <a:off x="2847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9" name="Text Box 79"/>
          <p:cNvSpPr txBox="1">
            <a:spLocks noChangeArrowheads="1"/>
          </p:cNvSpPr>
          <p:nvPr/>
        </p:nvSpPr>
        <p:spPr bwMode="auto">
          <a:xfrm>
            <a:off x="3228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0" name="Text Box 89"/>
          <p:cNvSpPr txBox="1">
            <a:spLocks noChangeArrowheads="1"/>
          </p:cNvSpPr>
          <p:nvPr/>
        </p:nvSpPr>
        <p:spPr bwMode="auto">
          <a:xfrm>
            <a:off x="942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1" name="Text Box 90"/>
          <p:cNvSpPr txBox="1">
            <a:spLocks noChangeArrowheads="1"/>
          </p:cNvSpPr>
          <p:nvPr/>
        </p:nvSpPr>
        <p:spPr bwMode="auto">
          <a:xfrm>
            <a:off x="1323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2" name="Text Box 91"/>
          <p:cNvSpPr txBox="1">
            <a:spLocks noChangeArrowheads="1"/>
          </p:cNvSpPr>
          <p:nvPr/>
        </p:nvSpPr>
        <p:spPr bwMode="auto">
          <a:xfrm>
            <a:off x="1704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3" name="Text Box 92"/>
          <p:cNvSpPr txBox="1">
            <a:spLocks noChangeArrowheads="1"/>
          </p:cNvSpPr>
          <p:nvPr/>
        </p:nvSpPr>
        <p:spPr bwMode="auto">
          <a:xfrm>
            <a:off x="2085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4" name="Text Box 93"/>
          <p:cNvSpPr txBox="1">
            <a:spLocks noChangeArrowheads="1"/>
          </p:cNvSpPr>
          <p:nvPr/>
        </p:nvSpPr>
        <p:spPr bwMode="auto">
          <a:xfrm>
            <a:off x="2466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5" name="Text Box 94"/>
          <p:cNvSpPr txBox="1">
            <a:spLocks noChangeArrowheads="1"/>
          </p:cNvSpPr>
          <p:nvPr/>
        </p:nvSpPr>
        <p:spPr bwMode="auto">
          <a:xfrm>
            <a:off x="2847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6" name="Text Box 95"/>
          <p:cNvSpPr txBox="1">
            <a:spLocks noChangeArrowheads="1"/>
          </p:cNvSpPr>
          <p:nvPr/>
        </p:nvSpPr>
        <p:spPr bwMode="auto">
          <a:xfrm>
            <a:off x="3228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7" name="Text Box 96"/>
          <p:cNvSpPr txBox="1">
            <a:spLocks noChangeArrowheads="1"/>
          </p:cNvSpPr>
          <p:nvPr/>
        </p:nvSpPr>
        <p:spPr bwMode="auto">
          <a:xfrm>
            <a:off x="3609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8" name="Text Box 97"/>
          <p:cNvSpPr txBox="1">
            <a:spLocks noChangeArrowheads="1"/>
          </p:cNvSpPr>
          <p:nvPr/>
        </p:nvSpPr>
        <p:spPr bwMode="auto">
          <a:xfrm>
            <a:off x="942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9" name="Text Box 98"/>
          <p:cNvSpPr txBox="1">
            <a:spLocks noChangeArrowheads="1"/>
          </p:cNvSpPr>
          <p:nvPr/>
        </p:nvSpPr>
        <p:spPr bwMode="auto">
          <a:xfrm>
            <a:off x="1323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0" name="Text Box 99"/>
          <p:cNvSpPr txBox="1">
            <a:spLocks noChangeArrowheads="1"/>
          </p:cNvSpPr>
          <p:nvPr/>
        </p:nvSpPr>
        <p:spPr bwMode="auto">
          <a:xfrm>
            <a:off x="1704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2085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2" name="Text Box 104"/>
          <p:cNvSpPr txBox="1">
            <a:spLocks noChangeArrowheads="1"/>
          </p:cNvSpPr>
          <p:nvPr/>
        </p:nvSpPr>
        <p:spPr bwMode="auto">
          <a:xfrm>
            <a:off x="3609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3" name="Text Box 105"/>
          <p:cNvSpPr txBox="1">
            <a:spLocks noChangeArrowheads="1"/>
          </p:cNvSpPr>
          <p:nvPr/>
        </p:nvSpPr>
        <p:spPr bwMode="auto">
          <a:xfrm>
            <a:off x="942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4" name="Text Box 106"/>
          <p:cNvSpPr txBox="1">
            <a:spLocks noChangeArrowheads="1"/>
          </p:cNvSpPr>
          <p:nvPr/>
        </p:nvSpPr>
        <p:spPr bwMode="auto">
          <a:xfrm>
            <a:off x="1323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5" name="Text Box 107"/>
          <p:cNvSpPr txBox="1">
            <a:spLocks noChangeArrowheads="1"/>
          </p:cNvSpPr>
          <p:nvPr/>
        </p:nvSpPr>
        <p:spPr bwMode="auto">
          <a:xfrm>
            <a:off x="1704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6" name="Text Box 108"/>
          <p:cNvSpPr txBox="1">
            <a:spLocks noChangeArrowheads="1"/>
          </p:cNvSpPr>
          <p:nvPr/>
        </p:nvSpPr>
        <p:spPr bwMode="auto">
          <a:xfrm>
            <a:off x="2085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7" name="Text Box 109"/>
          <p:cNvSpPr txBox="1">
            <a:spLocks noChangeArrowheads="1"/>
          </p:cNvSpPr>
          <p:nvPr/>
        </p:nvSpPr>
        <p:spPr bwMode="auto">
          <a:xfrm>
            <a:off x="2466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8" name="Text Box 110"/>
          <p:cNvSpPr txBox="1">
            <a:spLocks noChangeArrowheads="1"/>
          </p:cNvSpPr>
          <p:nvPr/>
        </p:nvSpPr>
        <p:spPr bwMode="auto">
          <a:xfrm>
            <a:off x="2847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9" name="Text Box 111"/>
          <p:cNvSpPr txBox="1">
            <a:spLocks noChangeArrowheads="1"/>
          </p:cNvSpPr>
          <p:nvPr/>
        </p:nvSpPr>
        <p:spPr bwMode="auto">
          <a:xfrm>
            <a:off x="3228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0" name="Text Box 112"/>
          <p:cNvSpPr txBox="1">
            <a:spLocks noChangeArrowheads="1"/>
          </p:cNvSpPr>
          <p:nvPr/>
        </p:nvSpPr>
        <p:spPr bwMode="auto">
          <a:xfrm>
            <a:off x="3609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1" name="Text Box 113"/>
          <p:cNvSpPr txBox="1">
            <a:spLocks noChangeArrowheads="1"/>
          </p:cNvSpPr>
          <p:nvPr/>
        </p:nvSpPr>
        <p:spPr bwMode="auto">
          <a:xfrm>
            <a:off x="942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2" name="Text Box 114"/>
          <p:cNvSpPr txBox="1">
            <a:spLocks noChangeArrowheads="1"/>
          </p:cNvSpPr>
          <p:nvPr/>
        </p:nvSpPr>
        <p:spPr bwMode="auto">
          <a:xfrm>
            <a:off x="1323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3" name="Text Box 115"/>
          <p:cNvSpPr txBox="1">
            <a:spLocks noChangeArrowheads="1"/>
          </p:cNvSpPr>
          <p:nvPr/>
        </p:nvSpPr>
        <p:spPr bwMode="auto">
          <a:xfrm>
            <a:off x="1704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4" name="Text Box 116"/>
          <p:cNvSpPr txBox="1">
            <a:spLocks noChangeArrowheads="1"/>
          </p:cNvSpPr>
          <p:nvPr/>
        </p:nvSpPr>
        <p:spPr bwMode="auto">
          <a:xfrm>
            <a:off x="2085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5" name="Text Box 117"/>
          <p:cNvSpPr txBox="1">
            <a:spLocks noChangeArrowheads="1"/>
          </p:cNvSpPr>
          <p:nvPr/>
        </p:nvSpPr>
        <p:spPr bwMode="auto">
          <a:xfrm>
            <a:off x="2466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6" name="Text Box 120"/>
          <p:cNvSpPr txBox="1">
            <a:spLocks noChangeArrowheads="1"/>
          </p:cNvSpPr>
          <p:nvPr/>
        </p:nvSpPr>
        <p:spPr bwMode="auto">
          <a:xfrm>
            <a:off x="3609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942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8" name="Text Box 122"/>
          <p:cNvSpPr txBox="1">
            <a:spLocks noChangeArrowheads="1"/>
          </p:cNvSpPr>
          <p:nvPr/>
        </p:nvSpPr>
        <p:spPr bwMode="auto">
          <a:xfrm>
            <a:off x="1323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9" name="Text Box 123"/>
          <p:cNvSpPr txBox="1">
            <a:spLocks noChangeArrowheads="1"/>
          </p:cNvSpPr>
          <p:nvPr/>
        </p:nvSpPr>
        <p:spPr bwMode="auto">
          <a:xfrm>
            <a:off x="1704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0" name="Text Box 124"/>
          <p:cNvSpPr txBox="1">
            <a:spLocks noChangeArrowheads="1"/>
          </p:cNvSpPr>
          <p:nvPr/>
        </p:nvSpPr>
        <p:spPr bwMode="auto">
          <a:xfrm>
            <a:off x="2085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1" name="Text Box 125"/>
          <p:cNvSpPr txBox="1">
            <a:spLocks noChangeArrowheads="1"/>
          </p:cNvSpPr>
          <p:nvPr/>
        </p:nvSpPr>
        <p:spPr bwMode="auto">
          <a:xfrm>
            <a:off x="2466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2" name="Text Box 126"/>
          <p:cNvSpPr txBox="1">
            <a:spLocks noChangeArrowheads="1"/>
          </p:cNvSpPr>
          <p:nvPr/>
        </p:nvSpPr>
        <p:spPr bwMode="auto">
          <a:xfrm>
            <a:off x="2847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83" name="Text Box 127"/>
          <p:cNvSpPr txBox="1">
            <a:spLocks noChangeArrowheads="1"/>
          </p:cNvSpPr>
          <p:nvPr/>
        </p:nvSpPr>
        <p:spPr bwMode="auto">
          <a:xfrm>
            <a:off x="3228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4" name="Text Box 128"/>
          <p:cNvSpPr txBox="1">
            <a:spLocks noChangeArrowheads="1"/>
          </p:cNvSpPr>
          <p:nvPr/>
        </p:nvSpPr>
        <p:spPr bwMode="auto">
          <a:xfrm>
            <a:off x="3609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5" name="Text Box 129"/>
          <p:cNvSpPr txBox="1">
            <a:spLocks noChangeArrowheads="1"/>
          </p:cNvSpPr>
          <p:nvPr/>
        </p:nvSpPr>
        <p:spPr bwMode="auto">
          <a:xfrm>
            <a:off x="942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6" name="Text Box 130"/>
          <p:cNvSpPr txBox="1">
            <a:spLocks noChangeArrowheads="1"/>
          </p:cNvSpPr>
          <p:nvPr/>
        </p:nvSpPr>
        <p:spPr bwMode="auto">
          <a:xfrm>
            <a:off x="1323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7" name="Text Box 131"/>
          <p:cNvSpPr txBox="1">
            <a:spLocks noChangeArrowheads="1"/>
          </p:cNvSpPr>
          <p:nvPr/>
        </p:nvSpPr>
        <p:spPr bwMode="auto">
          <a:xfrm>
            <a:off x="1704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8" name="Text Box 132"/>
          <p:cNvSpPr txBox="1">
            <a:spLocks noChangeArrowheads="1"/>
          </p:cNvSpPr>
          <p:nvPr/>
        </p:nvSpPr>
        <p:spPr bwMode="auto">
          <a:xfrm>
            <a:off x="2085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9" name="Text Box 133"/>
          <p:cNvSpPr txBox="1">
            <a:spLocks noChangeArrowheads="1"/>
          </p:cNvSpPr>
          <p:nvPr/>
        </p:nvSpPr>
        <p:spPr bwMode="auto">
          <a:xfrm>
            <a:off x="2466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0" name="Text Box 134"/>
          <p:cNvSpPr txBox="1">
            <a:spLocks noChangeArrowheads="1"/>
          </p:cNvSpPr>
          <p:nvPr/>
        </p:nvSpPr>
        <p:spPr bwMode="auto">
          <a:xfrm>
            <a:off x="2847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1" name="Text Box 136"/>
          <p:cNvSpPr txBox="1">
            <a:spLocks noChangeArrowheads="1"/>
          </p:cNvSpPr>
          <p:nvPr/>
        </p:nvSpPr>
        <p:spPr bwMode="auto">
          <a:xfrm>
            <a:off x="3609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2" name="Text Box 137"/>
          <p:cNvSpPr txBox="1">
            <a:spLocks noChangeArrowheads="1"/>
          </p:cNvSpPr>
          <p:nvPr/>
        </p:nvSpPr>
        <p:spPr bwMode="auto">
          <a:xfrm>
            <a:off x="942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3" name="Text Box 138"/>
          <p:cNvSpPr txBox="1">
            <a:spLocks noChangeArrowheads="1"/>
          </p:cNvSpPr>
          <p:nvPr/>
        </p:nvSpPr>
        <p:spPr bwMode="auto">
          <a:xfrm>
            <a:off x="1323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4" name="Text Box 139"/>
          <p:cNvSpPr txBox="1">
            <a:spLocks noChangeArrowheads="1"/>
          </p:cNvSpPr>
          <p:nvPr/>
        </p:nvSpPr>
        <p:spPr bwMode="auto">
          <a:xfrm>
            <a:off x="1704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5" name="Text Box 140"/>
          <p:cNvSpPr txBox="1">
            <a:spLocks noChangeArrowheads="1"/>
          </p:cNvSpPr>
          <p:nvPr/>
        </p:nvSpPr>
        <p:spPr bwMode="auto">
          <a:xfrm>
            <a:off x="2085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6" name="Text Box 141"/>
          <p:cNvSpPr txBox="1">
            <a:spLocks noChangeArrowheads="1"/>
          </p:cNvSpPr>
          <p:nvPr/>
        </p:nvSpPr>
        <p:spPr bwMode="auto">
          <a:xfrm>
            <a:off x="2466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7" name="Text Box 142"/>
          <p:cNvSpPr txBox="1">
            <a:spLocks noChangeArrowheads="1"/>
          </p:cNvSpPr>
          <p:nvPr/>
        </p:nvSpPr>
        <p:spPr bwMode="auto">
          <a:xfrm>
            <a:off x="2847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8" name="Text Box 143"/>
          <p:cNvSpPr txBox="1">
            <a:spLocks noChangeArrowheads="1"/>
          </p:cNvSpPr>
          <p:nvPr/>
        </p:nvSpPr>
        <p:spPr bwMode="auto">
          <a:xfrm>
            <a:off x="3228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9" name="Text Box 145"/>
          <p:cNvSpPr txBox="1">
            <a:spLocks noChangeArrowheads="1"/>
          </p:cNvSpPr>
          <p:nvPr/>
        </p:nvSpPr>
        <p:spPr bwMode="auto">
          <a:xfrm>
            <a:off x="942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0" name="Text Box 146"/>
          <p:cNvSpPr txBox="1">
            <a:spLocks noChangeArrowheads="1"/>
          </p:cNvSpPr>
          <p:nvPr/>
        </p:nvSpPr>
        <p:spPr bwMode="auto">
          <a:xfrm>
            <a:off x="1323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1" name="Text Box 147"/>
          <p:cNvSpPr txBox="1">
            <a:spLocks noChangeArrowheads="1"/>
          </p:cNvSpPr>
          <p:nvPr/>
        </p:nvSpPr>
        <p:spPr bwMode="auto">
          <a:xfrm>
            <a:off x="1704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2" name="Text Box 148"/>
          <p:cNvSpPr txBox="1">
            <a:spLocks noChangeArrowheads="1"/>
          </p:cNvSpPr>
          <p:nvPr/>
        </p:nvSpPr>
        <p:spPr bwMode="auto">
          <a:xfrm>
            <a:off x="2085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3" name="Text Box 149"/>
          <p:cNvSpPr txBox="1">
            <a:spLocks noChangeArrowheads="1"/>
          </p:cNvSpPr>
          <p:nvPr/>
        </p:nvSpPr>
        <p:spPr bwMode="auto">
          <a:xfrm>
            <a:off x="2466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4" name="Text Box 150"/>
          <p:cNvSpPr txBox="1">
            <a:spLocks noChangeArrowheads="1"/>
          </p:cNvSpPr>
          <p:nvPr/>
        </p:nvSpPr>
        <p:spPr bwMode="auto">
          <a:xfrm>
            <a:off x="2847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5" name="Text Box 152"/>
          <p:cNvSpPr txBox="1">
            <a:spLocks noChangeArrowheads="1"/>
          </p:cNvSpPr>
          <p:nvPr/>
        </p:nvSpPr>
        <p:spPr bwMode="auto">
          <a:xfrm>
            <a:off x="3609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06" name="Text Box 153"/>
          <p:cNvSpPr txBox="1">
            <a:spLocks noChangeArrowheads="1"/>
          </p:cNvSpPr>
          <p:nvPr/>
        </p:nvSpPr>
        <p:spPr bwMode="auto">
          <a:xfrm>
            <a:off x="942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7" name="Text Box 154"/>
          <p:cNvSpPr txBox="1">
            <a:spLocks noChangeArrowheads="1"/>
          </p:cNvSpPr>
          <p:nvPr/>
        </p:nvSpPr>
        <p:spPr bwMode="auto">
          <a:xfrm>
            <a:off x="1323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8" name="Text Box 155"/>
          <p:cNvSpPr txBox="1">
            <a:spLocks noChangeArrowheads="1"/>
          </p:cNvSpPr>
          <p:nvPr/>
        </p:nvSpPr>
        <p:spPr bwMode="auto">
          <a:xfrm>
            <a:off x="1704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9" name="Text Box 156"/>
          <p:cNvSpPr txBox="1">
            <a:spLocks noChangeArrowheads="1"/>
          </p:cNvSpPr>
          <p:nvPr/>
        </p:nvSpPr>
        <p:spPr bwMode="auto">
          <a:xfrm>
            <a:off x="2085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0" name="Text Box 157"/>
          <p:cNvSpPr txBox="1">
            <a:spLocks noChangeArrowheads="1"/>
          </p:cNvSpPr>
          <p:nvPr/>
        </p:nvSpPr>
        <p:spPr bwMode="auto">
          <a:xfrm>
            <a:off x="2466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1" name="Text Box 158"/>
          <p:cNvSpPr txBox="1">
            <a:spLocks noChangeArrowheads="1"/>
          </p:cNvSpPr>
          <p:nvPr/>
        </p:nvSpPr>
        <p:spPr bwMode="auto">
          <a:xfrm>
            <a:off x="2847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2" name="Text Box 160"/>
          <p:cNvSpPr txBox="1">
            <a:spLocks noChangeArrowheads="1"/>
          </p:cNvSpPr>
          <p:nvPr/>
        </p:nvSpPr>
        <p:spPr bwMode="auto">
          <a:xfrm>
            <a:off x="3609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3" name="Text Box 162"/>
          <p:cNvSpPr txBox="1">
            <a:spLocks noChangeArrowheads="1"/>
          </p:cNvSpPr>
          <p:nvPr/>
        </p:nvSpPr>
        <p:spPr bwMode="auto">
          <a:xfrm>
            <a:off x="3330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9</a:t>
            </a:r>
          </a:p>
        </p:txBody>
      </p:sp>
      <p:sp>
        <p:nvSpPr>
          <p:cNvPr id="114" name="Text Box 163"/>
          <p:cNvSpPr txBox="1">
            <a:spLocks noChangeArrowheads="1"/>
          </p:cNvSpPr>
          <p:nvPr/>
        </p:nvSpPr>
        <p:spPr bwMode="auto">
          <a:xfrm>
            <a:off x="3330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115" name="Text Box 164"/>
          <p:cNvSpPr txBox="1">
            <a:spLocks noChangeArrowheads="1"/>
          </p:cNvSpPr>
          <p:nvPr/>
        </p:nvSpPr>
        <p:spPr bwMode="auto">
          <a:xfrm>
            <a:off x="3330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6</a:t>
            </a:r>
          </a:p>
        </p:txBody>
      </p:sp>
      <p:sp>
        <p:nvSpPr>
          <p:cNvPr id="116" name="Text Box 165"/>
          <p:cNvSpPr txBox="1">
            <a:spLocks noChangeArrowheads="1"/>
          </p:cNvSpPr>
          <p:nvPr/>
        </p:nvSpPr>
        <p:spPr bwMode="auto">
          <a:xfrm>
            <a:off x="3330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117" name="Text Box 166"/>
          <p:cNvSpPr txBox="1">
            <a:spLocks noChangeArrowheads="1"/>
          </p:cNvSpPr>
          <p:nvPr/>
        </p:nvSpPr>
        <p:spPr bwMode="auto">
          <a:xfrm>
            <a:off x="3330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8</a:t>
            </a:r>
          </a:p>
        </p:txBody>
      </p:sp>
      <p:sp>
        <p:nvSpPr>
          <p:cNvPr id="118" name="Text Box 167"/>
          <p:cNvSpPr txBox="1">
            <a:spLocks noChangeArrowheads="1"/>
          </p:cNvSpPr>
          <p:nvPr/>
        </p:nvSpPr>
        <p:spPr bwMode="auto">
          <a:xfrm>
            <a:off x="3330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3</a:t>
            </a:r>
          </a:p>
        </p:txBody>
      </p:sp>
      <p:sp>
        <p:nvSpPr>
          <p:cNvPr id="119" name="Text Box 168"/>
          <p:cNvSpPr txBox="1">
            <a:spLocks noChangeArrowheads="1"/>
          </p:cNvSpPr>
          <p:nvPr/>
        </p:nvSpPr>
        <p:spPr bwMode="auto">
          <a:xfrm>
            <a:off x="3330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120" name="Text Box 169"/>
          <p:cNvSpPr txBox="1">
            <a:spLocks noChangeArrowheads="1"/>
          </p:cNvSpPr>
          <p:nvPr/>
        </p:nvSpPr>
        <p:spPr bwMode="auto">
          <a:xfrm>
            <a:off x="3330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5</a:t>
            </a:r>
          </a:p>
        </p:txBody>
      </p:sp>
      <p:sp>
        <p:nvSpPr>
          <p:cNvPr id="121" name="Text Box 170"/>
          <p:cNvSpPr txBox="1">
            <a:spLocks noChangeArrowheads="1"/>
          </p:cNvSpPr>
          <p:nvPr/>
        </p:nvSpPr>
        <p:spPr bwMode="auto">
          <a:xfrm>
            <a:off x="3330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A71160"/>
                </a:solidFill>
              </a:rPr>
              <a:t>0</a:t>
            </a:r>
          </a:p>
        </p:txBody>
      </p:sp>
      <p:sp>
        <p:nvSpPr>
          <p:cNvPr id="122" name="Text Box 171"/>
          <p:cNvSpPr txBox="1">
            <a:spLocks noChangeArrowheads="1"/>
          </p:cNvSpPr>
          <p:nvPr/>
        </p:nvSpPr>
        <p:spPr bwMode="auto">
          <a:xfrm>
            <a:off x="3330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123" name="Text Box 172"/>
          <p:cNvSpPr txBox="1">
            <a:spLocks noChangeArrowheads="1"/>
          </p:cNvSpPr>
          <p:nvPr/>
        </p:nvSpPr>
        <p:spPr bwMode="auto">
          <a:xfrm>
            <a:off x="3330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124" name="Text Box 173"/>
          <p:cNvSpPr txBox="1">
            <a:spLocks noChangeArrowheads="1"/>
          </p:cNvSpPr>
          <p:nvPr/>
        </p:nvSpPr>
        <p:spPr bwMode="auto">
          <a:xfrm>
            <a:off x="42954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25" name="Text Box 174"/>
          <p:cNvSpPr txBox="1">
            <a:spLocks noChangeArrowheads="1"/>
          </p:cNvSpPr>
          <p:nvPr/>
        </p:nvSpPr>
        <p:spPr bwMode="auto">
          <a:xfrm>
            <a:off x="42954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26" name="Text Box 175"/>
          <p:cNvSpPr txBox="1">
            <a:spLocks noChangeArrowheads="1"/>
          </p:cNvSpPr>
          <p:nvPr/>
        </p:nvSpPr>
        <p:spPr bwMode="auto">
          <a:xfrm>
            <a:off x="42954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27" name="Text Box 176"/>
          <p:cNvSpPr txBox="1">
            <a:spLocks noChangeArrowheads="1"/>
          </p:cNvSpPr>
          <p:nvPr/>
        </p:nvSpPr>
        <p:spPr bwMode="auto">
          <a:xfrm>
            <a:off x="42954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28" name="Text Box 177"/>
          <p:cNvSpPr txBox="1">
            <a:spLocks noChangeArrowheads="1"/>
          </p:cNvSpPr>
          <p:nvPr/>
        </p:nvSpPr>
        <p:spPr bwMode="auto">
          <a:xfrm>
            <a:off x="42954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4</a:t>
            </a:r>
          </a:p>
        </p:txBody>
      </p:sp>
      <p:sp>
        <p:nvSpPr>
          <p:cNvPr id="129" name="Text Box 178"/>
          <p:cNvSpPr txBox="1">
            <a:spLocks noChangeArrowheads="1"/>
          </p:cNvSpPr>
          <p:nvPr/>
        </p:nvSpPr>
        <p:spPr bwMode="auto">
          <a:xfrm>
            <a:off x="42954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0" name="Text Box 179"/>
          <p:cNvSpPr txBox="1">
            <a:spLocks noChangeArrowheads="1"/>
          </p:cNvSpPr>
          <p:nvPr/>
        </p:nvSpPr>
        <p:spPr bwMode="auto">
          <a:xfrm>
            <a:off x="42954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3</a:t>
            </a:r>
          </a:p>
        </p:txBody>
      </p:sp>
      <p:sp>
        <p:nvSpPr>
          <p:cNvPr id="131" name="Text Box 180"/>
          <p:cNvSpPr txBox="1">
            <a:spLocks noChangeArrowheads="1"/>
          </p:cNvSpPr>
          <p:nvPr/>
        </p:nvSpPr>
        <p:spPr bwMode="auto">
          <a:xfrm>
            <a:off x="42954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2" name="Text Box 181"/>
          <p:cNvSpPr txBox="1">
            <a:spLocks noChangeArrowheads="1"/>
          </p:cNvSpPr>
          <p:nvPr/>
        </p:nvSpPr>
        <p:spPr bwMode="auto">
          <a:xfrm>
            <a:off x="42954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 </a:t>
            </a:r>
          </a:p>
        </p:txBody>
      </p:sp>
      <p:sp>
        <p:nvSpPr>
          <p:cNvPr id="133" name="Text Box 182"/>
          <p:cNvSpPr txBox="1">
            <a:spLocks noChangeArrowheads="1"/>
          </p:cNvSpPr>
          <p:nvPr/>
        </p:nvSpPr>
        <p:spPr bwMode="auto">
          <a:xfrm>
            <a:off x="42954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4" name="Text Box 183"/>
          <p:cNvSpPr txBox="1">
            <a:spLocks noChangeArrowheads="1"/>
          </p:cNvSpPr>
          <p:nvPr/>
        </p:nvSpPr>
        <p:spPr bwMode="auto">
          <a:xfrm>
            <a:off x="42954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35" name="Text Box 184"/>
          <p:cNvSpPr txBox="1">
            <a:spLocks noChangeArrowheads="1"/>
          </p:cNvSpPr>
          <p:nvPr/>
        </p:nvSpPr>
        <p:spPr bwMode="auto">
          <a:xfrm>
            <a:off x="52098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36" name="Text Box 185"/>
          <p:cNvSpPr txBox="1">
            <a:spLocks noChangeArrowheads="1"/>
          </p:cNvSpPr>
          <p:nvPr/>
        </p:nvSpPr>
        <p:spPr bwMode="auto">
          <a:xfrm>
            <a:off x="52098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37" name="Text Box 186"/>
          <p:cNvSpPr txBox="1">
            <a:spLocks noChangeArrowheads="1"/>
          </p:cNvSpPr>
          <p:nvPr/>
        </p:nvSpPr>
        <p:spPr bwMode="auto">
          <a:xfrm>
            <a:off x="52098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38" name="Text Box 187"/>
          <p:cNvSpPr txBox="1">
            <a:spLocks noChangeArrowheads="1"/>
          </p:cNvSpPr>
          <p:nvPr/>
        </p:nvSpPr>
        <p:spPr bwMode="auto">
          <a:xfrm>
            <a:off x="52098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39" name="Text Box 188"/>
          <p:cNvSpPr txBox="1">
            <a:spLocks noChangeArrowheads="1"/>
          </p:cNvSpPr>
          <p:nvPr/>
        </p:nvSpPr>
        <p:spPr bwMode="auto">
          <a:xfrm>
            <a:off x="52098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40" name="Text Box 189"/>
          <p:cNvSpPr txBox="1">
            <a:spLocks noChangeArrowheads="1"/>
          </p:cNvSpPr>
          <p:nvPr/>
        </p:nvSpPr>
        <p:spPr bwMode="auto">
          <a:xfrm>
            <a:off x="52098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1" name="Text Box 190"/>
          <p:cNvSpPr txBox="1">
            <a:spLocks noChangeArrowheads="1"/>
          </p:cNvSpPr>
          <p:nvPr/>
        </p:nvSpPr>
        <p:spPr bwMode="auto">
          <a:xfrm>
            <a:off x="52098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42" name="Text Box 191"/>
          <p:cNvSpPr txBox="1">
            <a:spLocks noChangeArrowheads="1"/>
          </p:cNvSpPr>
          <p:nvPr/>
        </p:nvSpPr>
        <p:spPr bwMode="auto">
          <a:xfrm>
            <a:off x="52098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43" name="Text Box 192"/>
          <p:cNvSpPr txBox="1">
            <a:spLocks noChangeArrowheads="1"/>
          </p:cNvSpPr>
          <p:nvPr/>
        </p:nvSpPr>
        <p:spPr bwMode="auto">
          <a:xfrm>
            <a:off x="52098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4" name="Text Box 193"/>
          <p:cNvSpPr txBox="1">
            <a:spLocks noChangeArrowheads="1"/>
          </p:cNvSpPr>
          <p:nvPr/>
        </p:nvSpPr>
        <p:spPr bwMode="auto">
          <a:xfrm>
            <a:off x="52098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5" name="Text Box 194"/>
          <p:cNvSpPr txBox="1">
            <a:spLocks noChangeArrowheads="1"/>
          </p:cNvSpPr>
          <p:nvPr/>
        </p:nvSpPr>
        <p:spPr bwMode="auto">
          <a:xfrm>
            <a:off x="52098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6" name="Text Box 195"/>
          <p:cNvSpPr txBox="1">
            <a:spLocks noChangeArrowheads="1"/>
          </p:cNvSpPr>
          <p:nvPr/>
        </p:nvSpPr>
        <p:spPr bwMode="auto">
          <a:xfrm>
            <a:off x="942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7" name="Text Box 196"/>
          <p:cNvSpPr txBox="1">
            <a:spLocks noChangeArrowheads="1"/>
          </p:cNvSpPr>
          <p:nvPr/>
        </p:nvSpPr>
        <p:spPr bwMode="auto">
          <a:xfrm>
            <a:off x="1323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8" name="Text Box 197"/>
          <p:cNvSpPr txBox="1">
            <a:spLocks noChangeArrowheads="1"/>
          </p:cNvSpPr>
          <p:nvPr/>
        </p:nvSpPr>
        <p:spPr bwMode="auto">
          <a:xfrm>
            <a:off x="1704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9" name="Text Box 198"/>
          <p:cNvSpPr txBox="1">
            <a:spLocks noChangeArrowheads="1"/>
          </p:cNvSpPr>
          <p:nvPr/>
        </p:nvSpPr>
        <p:spPr bwMode="auto">
          <a:xfrm>
            <a:off x="2085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0" name="Text Box 199"/>
          <p:cNvSpPr txBox="1">
            <a:spLocks noChangeArrowheads="1"/>
          </p:cNvSpPr>
          <p:nvPr/>
        </p:nvSpPr>
        <p:spPr bwMode="auto">
          <a:xfrm>
            <a:off x="2466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1" name="Text Box 200"/>
          <p:cNvSpPr txBox="1">
            <a:spLocks noChangeArrowheads="1"/>
          </p:cNvSpPr>
          <p:nvPr/>
        </p:nvSpPr>
        <p:spPr bwMode="auto">
          <a:xfrm>
            <a:off x="2847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2" name="Text Box 201"/>
          <p:cNvSpPr txBox="1">
            <a:spLocks noChangeArrowheads="1"/>
          </p:cNvSpPr>
          <p:nvPr/>
        </p:nvSpPr>
        <p:spPr bwMode="auto">
          <a:xfrm>
            <a:off x="3228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3" name="Text Box 203"/>
          <p:cNvSpPr txBox="1">
            <a:spLocks noChangeArrowheads="1"/>
          </p:cNvSpPr>
          <p:nvPr/>
        </p:nvSpPr>
        <p:spPr bwMode="auto">
          <a:xfrm>
            <a:off x="3330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11</a:t>
            </a:r>
          </a:p>
        </p:txBody>
      </p:sp>
      <p:sp>
        <p:nvSpPr>
          <p:cNvPr id="154" name="Text Box 204"/>
          <p:cNvSpPr txBox="1">
            <a:spLocks noChangeArrowheads="1"/>
          </p:cNvSpPr>
          <p:nvPr/>
        </p:nvSpPr>
        <p:spPr bwMode="auto">
          <a:xfrm>
            <a:off x="42954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55" name="Text Box 205"/>
          <p:cNvSpPr txBox="1">
            <a:spLocks noChangeArrowheads="1"/>
          </p:cNvSpPr>
          <p:nvPr/>
        </p:nvSpPr>
        <p:spPr bwMode="auto">
          <a:xfrm>
            <a:off x="52098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19</a:t>
            </a:r>
          </a:p>
        </p:txBody>
      </p:sp>
      <p:cxnSp>
        <p:nvCxnSpPr>
          <p:cNvPr id="156" name="Straight Connector 155"/>
          <p:cNvCxnSpPr/>
          <p:nvPr/>
        </p:nvCxnSpPr>
        <p:spPr>
          <a:xfrm>
            <a:off x="10188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286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143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 Box 151"/>
          <p:cNvSpPr txBox="1">
            <a:spLocks noChangeArrowheads="1"/>
          </p:cNvSpPr>
          <p:nvPr/>
        </p:nvSpPr>
        <p:spPr bwMode="auto">
          <a:xfrm>
            <a:off x="3228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0" name="Text Box 144"/>
          <p:cNvSpPr txBox="1">
            <a:spLocks noChangeArrowheads="1"/>
          </p:cNvSpPr>
          <p:nvPr/>
        </p:nvSpPr>
        <p:spPr bwMode="auto">
          <a:xfrm>
            <a:off x="3762085" y="194854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4066885" y="24057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223"/>
          <p:cNvSpPr>
            <a:spLocks noChangeArrowheads="1"/>
          </p:cNvSpPr>
          <p:nvPr/>
        </p:nvSpPr>
        <p:spPr bwMode="auto">
          <a:xfrm>
            <a:off x="3381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159"/>
          <p:cNvSpPr txBox="1">
            <a:spLocks noChangeArrowheads="1"/>
          </p:cNvSpPr>
          <p:nvPr/>
        </p:nvSpPr>
        <p:spPr bwMode="auto">
          <a:xfrm>
            <a:off x="3228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4094789" y="2771714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 Box 119"/>
          <p:cNvSpPr txBox="1">
            <a:spLocks noChangeArrowheads="1"/>
          </p:cNvSpPr>
          <p:nvPr/>
        </p:nvSpPr>
        <p:spPr bwMode="auto">
          <a:xfrm>
            <a:off x="3228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66" name="Text Box 118"/>
          <p:cNvSpPr txBox="1">
            <a:spLocks noChangeArrowheads="1"/>
          </p:cNvSpPr>
          <p:nvPr/>
        </p:nvSpPr>
        <p:spPr bwMode="auto">
          <a:xfrm>
            <a:off x="2847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7" name="Text Box 135"/>
          <p:cNvSpPr txBox="1">
            <a:spLocks noChangeArrowheads="1"/>
          </p:cNvSpPr>
          <p:nvPr/>
        </p:nvSpPr>
        <p:spPr bwMode="auto">
          <a:xfrm>
            <a:off x="3228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8" name="Text Box 103"/>
          <p:cNvSpPr txBox="1">
            <a:spLocks noChangeArrowheads="1"/>
          </p:cNvSpPr>
          <p:nvPr/>
        </p:nvSpPr>
        <p:spPr bwMode="auto">
          <a:xfrm>
            <a:off x="3228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69" name="Text Box 102"/>
          <p:cNvSpPr txBox="1">
            <a:spLocks noChangeArrowheads="1"/>
          </p:cNvSpPr>
          <p:nvPr/>
        </p:nvSpPr>
        <p:spPr bwMode="auto">
          <a:xfrm>
            <a:off x="2847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70" name="Text Box 101"/>
          <p:cNvSpPr txBox="1">
            <a:spLocks noChangeArrowheads="1"/>
          </p:cNvSpPr>
          <p:nvPr/>
        </p:nvSpPr>
        <p:spPr bwMode="auto">
          <a:xfrm>
            <a:off x="2466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71" name="Text Box 71"/>
          <p:cNvSpPr txBox="1">
            <a:spLocks noChangeArrowheads="1"/>
          </p:cNvSpPr>
          <p:nvPr/>
        </p:nvSpPr>
        <p:spPr bwMode="auto">
          <a:xfrm>
            <a:off x="3228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72" name="Rectangle 223"/>
          <p:cNvSpPr>
            <a:spLocks noChangeArrowheads="1"/>
          </p:cNvSpPr>
          <p:nvPr/>
        </p:nvSpPr>
        <p:spPr bwMode="auto">
          <a:xfrm>
            <a:off x="3762084" y="5371011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Text Box 202"/>
          <p:cNvSpPr txBox="1">
            <a:spLocks noChangeArrowheads="1"/>
          </p:cNvSpPr>
          <p:nvPr/>
        </p:nvSpPr>
        <p:spPr bwMode="auto">
          <a:xfrm>
            <a:off x="3609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4066885" y="3053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4084057" y="3358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4084057" y="3670977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4066885" y="39678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4084057" y="42848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066884" y="4577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4066884" y="4882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076007" y="51992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4066884" y="5483902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41349" y="1796140"/>
            <a:ext cx="6035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4333584" y="2136195"/>
            <a:ext cx="6858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93"/>
          <p:cNvSpPr txBox="1">
            <a:spLocks noChangeArrowheads="1"/>
          </p:cNvSpPr>
          <p:nvPr/>
        </p:nvSpPr>
        <p:spPr bwMode="auto">
          <a:xfrm>
            <a:off x="5209884" y="1864403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0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Aggregate </a:t>
            </a:r>
            <a:r>
              <a:rPr lang="en-US" dirty="0" smtClean="0"/>
              <a:t>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(no. of bits)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(counter value) total number of flips of bit can be given as,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flipping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operation</m:t>
                    </m:r>
                  </m:oMath>
                </a14:m>
                <a:r>
                  <a:rPr lang="en-US" dirty="0"/>
                  <a:t>s </a:t>
                </a:r>
                <a:r>
                  <a:rPr lang="en-US" dirty="0" smtClean="0"/>
                  <a:t>can be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89212" y="1506071"/>
                <a:ext cx="3711389" cy="954741"/>
              </a:xfrm>
              <a:prstGeom prst="roundRect">
                <a:avLst/>
              </a:prstGeom>
              <a:solidFill>
                <a:srgbClr val="FCE0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12" y="1506071"/>
                <a:ext cx="3711389" cy="95474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37130" y="2716306"/>
                <a:ext cx="3509683" cy="591671"/>
              </a:xfrm>
              <a:prstGeom prst="roundRect">
                <a:avLst/>
              </a:prstGeom>
              <a:solidFill>
                <a:srgbClr val="FCE0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5715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=8+4+2+1=</m:t>
                      </m:r>
                      <m:r>
                        <a:rPr lang="en-US" sz="2400" b="1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4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solidFill>
                    <a:srgbClr val="A711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30" y="2716306"/>
                <a:ext cx="3509683" cy="59167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761565" y="4195482"/>
                <a:ext cx="2103120" cy="1371600"/>
              </a:xfrm>
              <a:prstGeom prst="roundRect">
                <a:avLst/>
              </a:prstGeom>
              <a:solidFill>
                <a:srgbClr val="FCE0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A711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A711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A711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565" y="4195482"/>
                <a:ext cx="2103120" cy="13716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/>
              </p:nvPr>
            </p:nvGraphicFramePr>
            <p:xfrm>
              <a:off x="7356919" y="1712761"/>
              <a:ext cx="3903263" cy="40335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4899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15261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801646">
                      <a:extLst>
                        <a:ext uri="{9D8B030D-6E8A-4147-A177-3AD203B41FA5}">
                          <a16:colId xmlns:a16="http://schemas.microsoft.com/office/drawing/2014/main" xmlns="" val="1054161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Counter value</a:t>
                          </a:r>
                          <a:endParaRPr lang="en-US" sz="20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Number</a:t>
                          </a:r>
                          <a:r>
                            <a:rPr lang="en-US" sz="20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of bit flips</a:t>
                          </a:r>
                          <a:endParaRPr lang="en-US" sz="20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0 0 0 0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356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0 0 0 1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</a:rPr>
                            <a:t> 0 1 0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0 0 1 1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0 1 0 0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88616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0 1 0 1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61523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0 1 1 0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38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0 1 1 1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4055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</a:rPr>
                            <a:t> 0 0 0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588797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2360890"/>
                  </p:ext>
                </p:extLst>
              </p:nvPr>
            </p:nvGraphicFramePr>
            <p:xfrm>
              <a:off x="7356919" y="1712761"/>
              <a:ext cx="3903263" cy="40335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489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6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1646">
                      <a:extLst>
                        <a:ext uri="{9D8B030D-6E8A-4147-A177-3AD203B41FA5}">
                          <a16:colId xmlns:a16="http://schemas.microsoft.com/office/drawing/2014/main" val="10541611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3478" r="-312179" b="-4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Counter value</a:t>
                          </a:r>
                          <a:endParaRPr lang="en-US" sz="20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Number</a:t>
                          </a:r>
                          <a:r>
                            <a:rPr lang="en-US" sz="20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of bit flips</a:t>
                          </a:r>
                          <a:endParaRPr lang="en-US" sz="20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0 0 0 0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0 0 0 1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</a:rPr>
                            <a:t> 0 1 0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0 0 1 1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0 1 0 0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8616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0 1 0 1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1523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0 1 1 0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8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0 1 1 1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55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</a:rPr>
                            <a:t> 0 0 0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8797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7380514" y="5799909"/>
            <a:ext cx="3840480" cy="40494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Total Flips = 15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Therefore, the total number of flips in the sequence is,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algn="l"/>
                <a:r>
                  <a:rPr lang="en-US" dirty="0"/>
                  <a:t>Total time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A71160"/>
                  </a:solidFill>
                </a:endParaRPr>
              </a:p>
              <a:p>
                <a:pPr algn="l"/>
                <a:r>
                  <a:rPr lang="en-US" dirty="0"/>
                  <a:t>The amortized cost of each operation is 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𝐎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𝐧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) 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𝐧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 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𝐎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olidFill>
                    <a:srgbClr val="A71160"/>
                  </a:solidFill>
                  <a:sym typeface="Symbol" pitchFamily="18" charset="2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70266" y="4437118"/>
                <a:ext cx="4925093" cy="1482436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sup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…</a:t>
                </a:r>
              </a:p>
              <a:p>
                <a:pPr algn="ctr"/>
                <a:endParaRPr lang="en-US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1+0.5+0.25+0.125+ ⋯ 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266" y="4437118"/>
                <a:ext cx="4925093" cy="14824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681413" y="1577043"/>
            <a:ext cx="4829175" cy="1219200"/>
            <a:chOff x="3206931" y="1629295"/>
            <a:chExt cx="4829175" cy="1219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931" y="1629295"/>
              <a:ext cx="4829175" cy="121920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587931" y="1678577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K-1</a:t>
              </a:r>
              <a:endPara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1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 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required element in the given array can be found </a:t>
            </a:r>
            <a:r>
              <a:rPr lang="en-US" dirty="0" smtClean="0"/>
              <a:t>at,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E.g</a:t>
            </a:r>
            <a:r>
              <a:rPr lang="en-US" dirty="0"/>
              <a:t>. 2: It is at the first </a:t>
            </a:r>
            <a:r>
              <a:rPr lang="en-US" dirty="0" smtClean="0"/>
              <a:t>position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A71160"/>
                </a:solidFill>
              </a:rPr>
              <a:t>Best Case: </a:t>
            </a:r>
            <a:r>
              <a:rPr lang="en-US" dirty="0"/>
              <a:t>minimum comparison is required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 smtClean="0"/>
              <a:t>E.g</a:t>
            </a:r>
            <a:r>
              <a:rPr lang="en-US" dirty="0"/>
              <a:t>. 3 or 1: Anywhere after the first </a:t>
            </a:r>
            <a:r>
              <a:rPr lang="en-US" dirty="0" smtClean="0"/>
              <a:t>position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A71160"/>
                </a:solidFill>
              </a:rPr>
              <a:t>Average Case: </a:t>
            </a:r>
            <a:r>
              <a:rPr lang="en-US" dirty="0"/>
              <a:t>average number of comparison is required 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7</a:t>
            </a:r>
            <a:r>
              <a:rPr lang="en-US" dirty="0"/>
              <a:t>: Last position or </a:t>
            </a:r>
            <a:r>
              <a:rPr lang="en-US" dirty="0" smtClean="0"/>
              <a:t>element does </a:t>
            </a:r>
            <a:r>
              <a:rPr lang="en-US" dirty="0"/>
              <a:t>not found at </a:t>
            </a:r>
            <a:r>
              <a:rPr lang="en-US" dirty="0" smtClean="0"/>
              <a:t>all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A71160"/>
                </a:solidFill>
              </a:rPr>
              <a:t>Worst Case: </a:t>
            </a:r>
            <a:r>
              <a:rPr lang="en-US" dirty="0"/>
              <a:t>maximum comparison is required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00519" y="4480339"/>
                <a:ext cx="21739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b="1" dirty="0" smtClean="0"/>
                  <a:t>Search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19" y="4480339"/>
                <a:ext cx="2173939" cy="461665"/>
              </a:xfrm>
              <a:prstGeom prst="rect">
                <a:avLst/>
              </a:prstGeom>
              <a:blipFill>
                <a:blip r:embed="rId2"/>
                <a:stretch>
                  <a:fillRect l="-44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3742"/>
                  </p:ext>
                </p:extLst>
              </p:nvPr>
            </p:nvGraphicFramePr>
            <p:xfrm>
              <a:off x="4105658" y="4498857"/>
              <a:ext cx="3173688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4352608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3742"/>
                  </p:ext>
                </p:extLst>
              </p:nvPr>
            </p:nvGraphicFramePr>
            <p:xfrm>
              <a:off x="4105658" y="4498857"/>
              <a:ext cx="3173688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43526081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2632" r="-5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2632" r="-4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49" t="-2632" r="-3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49" t="-2632" r="-2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49" t="-2632" r="-1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149" t="-2632" r="-2299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Left Brace 13"/>
          <p:cNvSpPr/>
          <p:nvPr/>
        </p:nvSpPr>
        <p:spPr>
          <a:xfrm rot="16200000">
            <a:off x="5520343" y="4097415"/>
            <a:ext cx="340660" cy="2065723"/>
          </a:xfrm>
          <a:prstGeom prst="leftBrace">
            <a:avLst>
              <a:gd name="adj1" fmla="val 8333"/>
              <a:gd name="adj2" fmla="val 50651"/>
            </a:avLst>
          </a:prstGeom>
          <a:ln w="28575">
            <a:solidFill>
              <a:srgbClr val="A71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6200000">
            <a:off x="7206222" y="3866127"/>
            <a:ext cx="182880" cy="1097280"/>
          </a:xfrm>
          <a:prstGeom prst="rightBrace">
            <a:avLst>
              <a:gd name="adj1" fmla="val 8333"/>
              <a:gd name="adj2" fmla="val 47541"/>
            </a:avLst>
          </a:prstGeom>
          <a:ln w="28575">
            <a:solidFill>
              <a:srgbClr val="A71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2849811" y="5333806"/>
            <a:ext cx="1322114" cy="365760"/>
          </a:xfrm>
          <a:prstGeom prst="wedgeRoundRectCallout">
            <a:avLst>
              <a:gd name="adj1" fmla="val 60195"/>
              <a:gd name="adj2" fmla="val -15352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Best Case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886406" y="5645746"/>
            <a:ext cx="1904358" cy="365760"/>
          </a:xfrm>
          <a:prstGeom prst="wedgeRoundRectCallout">
            <a:avLst>
              <a:gd name="adj1" fmla="val -7128"/>
              <a:gd name="adj2" fmla="val -1272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Average Case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970194" y="3609771"/>
            <a:ext cx="1447800" cy="365760"/>
          </a:xfrm>
          <a:prstGeom prst="wedgeRoundRectCallout">
            <a:avLst>
              <a:gd name="adj1" fmla="val -30798"/>
              <a:gd name="adj2" fmla="val 1187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Worst Case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54188" y="4480339"/>
                <a:ext cx="37651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188" y="4480339"/>
                <a:ext cx="37651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226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22988" y="4494392"/>
                <a:ext cx="37651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988" y="4494392"/>
                <a:ext cx="37651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279" r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 of an increment operation is proportional to the </a:t>
                </a:r>
                <a:r>
                  <a:rPr lang="en-US" b="1" dirty="0"/>
                  <a:t>number of bits flipped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If we charge an amortized cost of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₹2</m:t>
                    </m:r>
                  </m:oMath>
                </a14:m>
                <a:r>
                  <a:rPr lang="en-US" dirty="0"/>
                  <a:t> to set a bit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a bit is set we use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₹1</m:t>
                    </m:r>
                  </m:oMath>
                </a14:m>
                <a:r>
                  <a:rPr lang="en-US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to pay for the actual setting of the bit and we place the other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₹1</m:t>
                    </m:r>
                  </m:oMath>
                </a14:m>
                <a:r>
                  <a:rPr lang="en-US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on the bit </a:t>
                </a:r>
                <a:r>
                  <a:rPr lang="en-US" b="1" dirty="0"/>
                  <a:t>as a credit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At any time point, every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in the counter has a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₹1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credit on it.</a:t>
                </a:r>
              </a:p>
              <a:p>
                <a:r>
                  <a:rPr lang="en-US" dirty="0"/>
                  <a:t>So, no need to charge anything to reset a bit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As we can pay for the reset with the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₹1</m:t>
                    </m:r>
                  </m:oMath>
                </a14:m>
                <a:r>
                  <a:rPr lang="en-US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on it.</a:t>
                </a:r>
              </a:p>
              <a:p>
                <a:r>
                  <a:rPr lang="en-US" dirty="0"/>
                  <a:t>At most one bit is set to </a:t>
                </a:r>
                <a:r>
                  <a:rPr lang="en-US" b="1" dirty="0">
                    <a:solidFill>
                      <a:srgbClr val="A71160"/>
                    </a:solidFill>
                  </a:rPr>
                  <a:t>1</a:t>
                </a:r>
                <a:r>
                  <a:rPr lang="en-US" dirty="0"/>
                  <a:t>, in an increment operation.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800" dirty="0" smtClean="0">
                  <a:solidFill>
                    <a:schemeClr val="accent5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accent5"/>
                    </a:solidFill>
                  </a:rPr>
                  <a:t>Accounting Method</a:t>
                </a:r>
              </a:p>
              <a:p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 smtClean="0">
                    <a:solidFill>
                      <a:schemeClr val="bg1"/>
                    </a:solidFill>
                  </a:rPr>
                  <a:t>If </a:t>
                </a:r>
                <a:r>
                  <a:rPr lang="en-US" sz="2200" dirty="0">
                    <a:solidFill>
                      <a:schemeClr val="bg1"/>
                    </a:solidFill>
                  </a:rPr>
                  <a:t>we charge an amortized cost of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to set a bit to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When a bit is set we use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</a:rPr>
                  <a:t>to pay for the actual setting of the bit and we place the other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</a:rPr>
                  <a:t>on the bit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as a credit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At any time point, every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 the counter has a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of credit on it.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So, no need to charge anything to reset a bit to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As we can pay for the reset with the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 i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</a:rPr>
                  <a:t>on it.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At most one bit is set to </a:t>
                </a:r>
                <a:r>
                  <a:rPr lang="en-US" sz="2200" b="1" dirty="0">
                    <a:solidFill>
                      <a:schemeClr val="accent5"/>
                    </a:solidFill>
                  </a:rPr>
                  <a:t>1</a:t>
                </a:r>
                <a:r>
                  <a:rPr lang="en-US" sz="2200" dirty="0">
                    <a:solidFill>
                      <a:schemeClr val="bg1"/>
                    </a:solidFill>
                  </a:rPr>
                  <a:t>, in an increment operation.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The amortized cost of an increment operation is at most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₹</m:t>
                    </m:r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increment operations, the total amortized cost  is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200" b="1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2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>
                <a:blip r:embed="rId2"/>
                <a:stretch>
                  <a:fillRect l="-1100" r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1036"/>
            <a:ext cx="6096000" cy="748923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424242"/>
                </a:solidFill>
              </a:rPr>
              <a:t>Amortized Analysis - Example </a:t>
            </a:r>
            <a:endParaRPr lang="en-US" sz="3200" b="1" dirty="0">
              <a:solidFill>
                <a:srgbClr val="424242"/>
              </a:solidFill>
            </a:endParaRPr>
          </a:p>
        </p:txBody>
      </p:sp>
      <p:sp>
        <p:nvSpPr>
          <p:cNvPr id="7" name="Rectangle 214"/>
          <p:cNvSpPr>
            <a:spLocks noChangeArrowheads="1"/>
          </p:cNvSpPr>
          <p:nvPr/>
        </p:nvSpPr>
        <p:spPr bwMode="auto">
          <a:xfrm>
            <a:off x="3762085" y="4767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5"/>
          <p:cNvSpPr>
            <a:spLocks noChangeArrowheads="1"/>
          </p:cNvSpPr>
          <p:nvPr/>
        </p:nvSpPr>
        <p:spPr bwMode="auto">
          <a:xfrm>
            <a:off x="3762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16"/>
          <p:cNvSpPr>
            <a:spLocks noChangeArrowheads="1"/>
          </p:cNvSpPr>
          <p:nvPr/>
        </p:nvSpPr>
        <p:spPr bwMode="auto">
          <a:xfrm>
            <a:off x="3762085" y="4158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17"/>
          <p:cNvSpPr>
            <a:spLocks noChangeArrowheads="1"/>
          </p:cNvSpPr>
          <p:nvPr/>
        </p:nvSpPr>
        <p:spPr bwMode="auto">
          <a:xfrm>
            <a:off x="3762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18"/>
          <p:cNvSpPr>
            <a:spLocks noChangeArrowheads="1"/>
          </p:cNvSpPr>
          <p:nvPr/>
        </p:nvSpPr>
        <p:spPr bwMode="auto">
          <a:xfrm>
            <a:off x="3762085" y="3548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19"/>
          <p:cNvSpPr>
            <a:spLocks noChangeArrowheads="1"/>
          </p:cNvSpPr>
          <p:nvPr/>
        </p:nvSpPr>
        <p:spPr bwMode="auto">
          <a:xfrm>
            <a:off x="3762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20"/>
          <p:cNvSpPr>
            <a:spLocks noChangeArrowheads="1"/>
          </p:cNvSpPr>
          <p:nvPr/>
        </p:nvSpPr>
        <p:spPr bwMode="auto">
          <a:xfrm>
            <a:off x="3762085" y="2939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21"/>
          <p:cNvSpPr>
            <a:spLocks noChangeArrowheads="1"/>
          </p:cNvSpPr>
          <p:nvPr/>
        </p:nvSpPr>
        <p:spPr bwMode="auto">
          <a:xfrm>
            <a:off x="3762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22"/>
          <p:cNvSpPr>
            <a:spLocks noChangeArrowheads="1"/>
          </p:cNvSpPr>
          <p:nvPr/>
        </p:nvSpPr>
        <p:spPr bwMode="auto">
          <a:xfrm>
            <a:off x="3762085" y="2329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25"/>
          <p:cNvSpPr>
            <a:spLocks noChangeArrowheads="1"/>
          </p:cNvSpPr>
          <p:nvPr/>
        </p:nvSpPr>
        <p:spPr bwMode="auto">
          <a:xfrm>
            <a:off x="3381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26"/>
          <p:cNvSpPr>
            <a:spLocks noChangeArrowheads="1"/>
          </p:cNvSpPr>
          <p:nvPr/>
        </p:nvSpPr>
        <p:spPr bwMode="auto">
          <a:xfrm>
            <a:off x="3000085" y="32439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27"/>
          <p:cNvSpPr>
            <a:spLocks noChangeArrowheads="1"/>
          </p:cNvSpPr>
          <p:nvPr/>
        </p:nvSpPr>
        <p:spPr bwMode="auto">
          <a:xfrm>
            <a:off x="3381085" y="38535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28"/>
          <p:cNvSpPr>
            <a:spLocks noChangeArrowheads="1"/>
          </p:cNvSpPr>
          <p:nvPr/>
        </p:nvSpPr>
        <p:spPr bwMode="auto">
          <a:xfrm>
            <a:off x="3381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29"/>
          <p:cNvSpPr>
            <a:spLocks noChangeArrowheads="1"/>
          </p:cNvSpPr>
          <p:nvPr/>
        </p:nvSpPr>
        <p:spPr bwMode="auto">
          <a:xfrm>
            <a:off x="3000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30"/>
          <p:cNvSpPr>
            <a:spLocks noChangeArrowheads="1"/>
          </p:cNvSpPr>
          <p:nvPr/>
        </p:nvSpPr>
        <p:spPr bwMode="auto">
          <a:xfrm>
            <a:off x="2619085" y="44631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31"/>
          <p:cNvSpPr>
            <a:spLocks noChangeArrowheads="1"/>
          </p:cNvSpPr>
          <p:nvPr/>
        </p:nvSpPr>
        <p:spPr bwMode="auto">
          <a:xfrm>
            <a:off x="3381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1"/>
          <p:cNvSpPr>
            <a:spLocks noChangeArrowheads="1"/>
          </p:cNvSpPr>
          <p:nvPr/>
        </p:nvSpPr>
        <p:spPr bwMode="auto">
          <a:xfrm>
            <a:off x="3762085" y="50727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3609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7566" y="1152488"/>
            <a:ext cx="9797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Counter value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42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[7]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323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[6]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704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[5]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085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[4]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466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[3]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847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[2]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228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[1]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609685" y="1415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[0]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130022" y="1152488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Increment </a:t>
            </a:r>
            <a:r>
              <a:rPr lang="en-US" b="1" dirty="0"/>
              <a:t>cost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312211" y="1152488"/>
            <a:ext cx="69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Total cost</a:t>
            </a: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942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1323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8" name="Text Box 67"/>
          <p:cNvSpPr txBox="1">
            <a:spLocks noChangeArrowheads="1"/>
          </p:cNvSpPr>
          <p:nvPr/>
        </p:nvSpPr>
        <p:spPr bwMode="auto">
          <a:xfrm>
            <a:off x="1704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9" name="Text Box 68"/>
          <p:cNvSpPr txBox="1">
            <a:spLocks noChangeArrowheads="1"/>
          </p:cNvSpPr>
          <p:nvPr/>
        </p:nvSpPr>
        <p:spPr bwMode="auto">
          <a:xfrm>
            <a:off x="2085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2466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2847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2" name="Text Box 72"/>
          <p:cNvSpPr txBox="1">
            <a:spLocks noChangeArrowheads="1"/>
          </p:cNvSpPr>
          <p:nvPr/>
        </p:nvSpPr>
        <p:spPr bwMode="auto">
          <a:xfrm>
            <a:off x="3609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942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4" name="Text Box 74"/>
          <p:cNvSpPr txBox="1">
            <a:spLocks noChangeArrowheads="1"/>
          </p:cNvSpPr>
          <p:nvPr/>
        </p:nvSpPr>
        <p:spPr bwMode="auto">
          <a:xfrm>
            <a:off x="1323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5" name="Text Box 75"/>
          <p:cNvSpPr txBox="1">
            <a:spLocks noChangeArrowheads="1"/>
          </p:cNvSpPr>
          <p:nvPr/>
        </p:nvSpPr>
        <p:spPr bwMode="auto">
          <a:xfrm>
            <a:off x="1704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2085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7" name="Text Box 77"/>
          <p:cNvSpPr txBox="1">
            <a:spLocks noChangeArrowheads="1"/>
          </p:cNvSpPr>
          <p:nvPr/>
        </p:nvSpPr>
        <p:spPr bwMode="auto">
          <a:xfrm>
            <a:off x="2466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48" name="Text Box 78"/>
          <p:cNvSpPr txBox="1">
            <a:spLocks noChangeArrowheads="1"/>
          </p:cNvSpPr>
          <p:nvPr/>
        </p:nvSpPr>
        <p:spPr bwMode="auto">
          <a:xfrm>
            <a:off x="2847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49" name="Text Box 79"/>
          <p:cNvSpPr txBox="1">
            <a:spLocks noChangeArrowheads="1"/>
          </p:cNvSpPr>
          <p:nvPr/>
        </p:nvSpPr>
        <p:spPr bwMode="auto">
          <a:xfrm>
            <a:off x="32286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0" name="Text Box 89"/>
          <p:cNvSpPr txBox="1">
            <a:spLocks noChangeArrowheads="1"/>
          </p:cNvSpPr>
          <p:nvPr/>
        </p:nvSpPr>
        <p:spPr bwMode="auto">
          <a:xfrm>
            <a:off x="942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1" name="Text Box 90"/>
          <p:cNvSpPr txBox="1">
            <a:spLocks noChangeArrowheads="1"/>
          </p:cNvSpPr>
          <p:nvPr/>
        </p:nvSpPr>
        <p:spPr bwMode="auto">
          <a:xfrm>
            <a:off x="1323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2" name="Text Box 91"/>
          <p:cNvSpPr txBox="1">
            <a:spLocks noChangeArrowheads="1"/>
          </p:cNvSpPr>
          <p:nvPr/>
        </p:nvSpPr>
        <p:spPr bwMode="auto">
          <a:xfrm>
            <a:off x="1704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3" name="Text Box 92"/>
          <p:cNvSpPr txBox="1">
            <a:spLocks noChangeArrowheads="1"/>
          </p:cNvSpPr>
          <p:nvPr/>
        </p:nvSpPr>
        <p:spPr bwMode="auto">
          <a:xfrm>
            <a:off x="2085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4" name="Text Box 93"/>
          <p:cNvSpPr txBox="1">
            <a:spLocks noChangeArrowheads="1"/>
          </p:cNvSpPr>
          <p:nvPr/>
        </p:nvSpPr>
        <p:spPr bwMode="auto">
          <a:xfrm>
            <a:off x="2466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5" name="Text Box 94"/>
          <p:cNvSpPr txBox="1">
            <a:spLocks noChangeArrowheads="1"/>
          </p:cNvSpPr>
          <p:nvPr/>
        </p:nvSpPr>
        <p:spPr bwMode="auto">
          <a:xfrm>
            <a:off x="2847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6" name="Text Box 95"/>
          <p:cNvSpPr txBox="1">
            <a:spLocks noChangeArrowheads="1"/>
          </p:cNvSpPr>
          <p:nvPr/>
        </p:nvSpPr>
        <p:spPr bwMode="auto">
          <a:xfrm>
            <a:off x="3228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57" name="Text Box 96"/>
          <p:cNvSpPr txBox="1">
            <a:spLocks noChangeArrowheads="1"/>
          </p:cNvSpPr>
          <p:nvPr/>
        </p:nvSpPr>
        <p:spPr bwMode="auto">
          <a:xfrm>
            <a:off x="36096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8" name="Text Box 97"/>
          <p:cNvSpPr txBox="1">
            <a:spLocks noChangeArrowheads="1"/>
          </p:cNvSpPr>
          <p:nvPr/>
        </p:nvSpPr>
        <p:spPr bwMode="auto">
          <a:xfrm>
            <a:off x="942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9" name="Text Box 98"/>
          <p:cNvSpPr txBox="1">
            <a:spLocks noChangeArrowheads="1"/>
          </p:cNvSpPr>
          <p:nvPr/>
        </p:nvSpPr>
        <p:spPr bwMode="auto">
          <a:xfrm>
            <a:off x="1323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0" name="Text Box 99"/>
          <p:cNvSpPr txBox="1">
            <a:spLocks noChangeArrowheads="1"/>
          </p:cNvSpPr>
          <p:nvPr/>
        </p:nvSpPr>
        <p:spPr bwMode="auto">
          <a:xfrm>
            <a:off x="1704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2085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2" name="Text Box 104"/>
          <p:cNvSpPr txBox="1">
            <a:spLocks noChangeArrowheads="1"/>
          </p:cNvSpPr>
          <p:nvPr/>
        </p:nvSpPr>
        <p:spPr bwMode="auto">
          <a:xfrm>
            <a:off x="3609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3" name="Text Box 105"/>
          <p:cNvSpPr txBox="1">
            <a:spLocks noChangeArrowheads="1"/>
          </p:cNvSpPr>
          <p:nvPr/>
        </p:nvSpPr>
        <p:spPr bwMode="auto">
          <a:xfrm>
            <a:off x="942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4" name="Text Box 106"/>
          <p:cNvSpPr txBox="1">
            <a:spLocks noChangeArrowheads="1"/>
          </p:cNvSpPr>
          <p:nvPr/>
        </p:nvSpPr>
        <p:spPr bwMode="auto">
          <a:xfrm>
            <a:off x="1323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5" name="Text Box 107"/>
          <p:cNvSpPr txBox="1">
            <a:spLocks noChangeArrowheads="1"/>
          </p:cNvSpPr>
          <p:nvPr/>
        </p:nvSpPr>
        <p:spPr bwMode="auto">
          <a:xfrm>
            <a:off x="1704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6" name="Text Box 108"/>
          <p:cNvSpPr txBox="1">
            <a:spLocks noChangeArrowheads="1"/>
          </p:cNvSpPr>
          <p:nvPr/>
        </p:nvSpPr>
        <p:spPr bwMode="auto">
          <a:xfrm>
            <a:off x="2085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7" name="Text Box 109"/>
          <p:cNvSpPr txBox="1">
            <a:spLocks noChangeArrowheads="1"/>
          </p:cNvSpPr>
          <p:nvPr/>
        </p:nvSpPr>
        <p:spPr bwMode="auto">
          <a:xfrm>
            <a:off x="2466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68" name="Text Box 110"/>
          <p:cNvSpPr txBox="1">
            <a:spLocks noChangeArrowheads="1"/>
          </p:cNvSpPr>
          <p:nvPr/>
        </p:nvSpPr>
        <p:spPr bwMode="auto">
          <a:xfrm>
            <a:off x="2847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69" name="Text Box 111"/>
          <p:cNvSpPr txBox="1">
            <a:spLocks noChangeArrowheads="1"/>
          </p:cNvSpPr>
          <p:nvPr/>
        </p:nvSpPr>
        <p:spPr bwMode="auto">
          <a:xfrm>
            <a:off x="3228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0" name="Text Box 112"/>
          <p:cNvSpPr txBox="1">
            <a:spLocks noChangeArrowheads="1"/>
          </p:cNvSpPr>
          <p:nvPr/>
        </p:nvSpPr>
        <p:spPr bwMode="auto">
          <a:xfrm>
            <a:off x="36096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1" name="Text Box 113"/>
          <p:cNvSpPr txBox="1">
            <a:spLocks noChangeArrowheads="1"/>
          </p:cNvSpPr>
          <p:nvPr/>
        </p:nvSpPr>
        <p:spPr bwMode="auto">
          <a:xfrm>
            <a:off x="942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2" name="Text Box 114"/>
          <p:cNvSpPr txBox="1">
            <a:spLocks noChangeArrowheads="1"/>
          </p:cNvSpPr>
          <p:nvPr/>
        </p:nvSpPr>
        <p:spPr bwMode="auto">
          <a:xfrm>
            <a:off x="1323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3" name="Text Box 115"/>
          <p:cNvSpPr txBox="1">
            <a:spLocks noChangeArrowheads="1"/>
          </p:cNvSpPr>
          <p:nvPr/>
        </p:nvSpPr>
        <p:spPr bwMode="auto">
          <a:xfrm>
            <a:off x="1704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4" name="Text Box 116"/>
          <p:cNvSpPr txBox="1">
            <a:spLocks noChangeArrowheads="1"/>
          </p:cNvSpPr>
          <p:nvPr/>
        </p:nvSpPr>
        <p:spPr bwMode="auto">
          <a:xfrm>
            <a:off x="2085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5" name="Text Box 117"/>
          <p:cNvSpPr txBox="1">
            <a:spLocks noChangeArrowheads="1"/>
          </p:cNvSpPr>
          <p:nvPr/>
        </p:nvSpPr>
        <p:spPr bwMode="auto">
          <a:xfrm>
            <a:off x="2466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6" name="Text Box 120"/>
          <p:cNvSpPr txBox="1">
            <a:spLocks noChangeArrowheads="1"/>
          </p:cNvSpPr>
          <p:nvPr/>
        </p:nvSpPr>
        <p:spPr bwMode="auto">
          <a:xfrm>
            <a:off x="3609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942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8" name="Text Box 122"/>
          <p:cNvSpPr txBox="1">
            <a:spLocks noChangeArrowheads="1"/>
          </p:cNvSpPr>
          <p:nvPr/>
        </p:nvSpPr>
        <p:spPr bwMode="auto">
          <a:xfrm>
            <a:off x="1323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79" name="Text Box 123"/>
          <p:cNvSpPr txBox="1">
            <a:spLocks noChangeArrowheads="1"/>
          </p:cNvSpPr>
          <p:nvPr/>
        </p:nvSpPr>
        <p:spPr bwMode="auto">
          <a:xfrm>
            <a:off x="1704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0" name="Text Box 124"/>
          <p:cNvSpPr txBox="1">
            <a:spLocks noChangeArrowheads="1"/>
          </p:cNvSpPr>
          <p:nvPr/>
        </p:nvSpPr>
        <p:spPr bwMode="auto">
          <a:xfrm>
            <a:off x="2085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1" name="Text Box 125"/>
          <p:cNvSpPr txBox="1">
            <a:spLocks noChangeArrowheads="1"/>
          </p:cNvSpPr>
          <p:nvPr/>
        </p:nvSpPr>
        <p:spPr bwMode="auto">
          <a:xfrm>
            <a:off x="2466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2" name="Text Box 126"/>
          <p:cNvSpPr txBox="1">
            <a:spLocks noChangeArrowheads="1"/>
          </p:cNvSpPr>
          <p:nvPr/>
        </p:nvSpPr>
        <p:spPr bwMode="auto">
          <a:xfrm>
            <a:off x="2847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83" name="Text Box 127"/>
          <p:cNvSpPr txBox="1">
            <a:spLocks noChangeArrowheads="1"/>
          </p:cNvSpPr>
          <p:nvPr/>
        </p:nvSpPr>
        <p:spPr bwMode="auto">
          <a:xfrm>
            <a:off x="3228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4" name="Text Box 128"/>
          <p:cNvSpPr txBox="1">
            <a:spLocks noChangeArrowheads="1"/>
          </p:cNvSpPr>
          <p:nvPr/>
        </p:nvSpPr>
        <p:spPr bwMode="auto">
          <a:xfrm>
            <a:off x="36096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5" name="Text Box 129"/>
          <p:cNvSpPr txBox="1">
            <a:spLocks noChangeArrowheads="1"/>
          </p:cNvSpPr>
          <p:nvPr/>
        </p:nvSpPr>
        <p:spPr bwMode="auto">
          <a:xfrm>
            <a:off x="942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6" name="Text Box 130"/>
          <p:cNvSpPr txBox="1">
            <a:spLocks noChangeArrowheads="1"/>
          </p:cNvSpPr>
          <p:nvPr/>
        </p:nvSpPr>
        <p:spPr bwMode="auto">
          <a:xfrm>
            <a:off x="1323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7" name="Text Box 131"/>
          <p:cNvSpPr txBox="1">
            <a:spLocks noChangeArrowheads="1"/>
          </p:cNvSpPr>
          <p:nvPr/>
        </p:nvSpPr>
        <p:spPr bwMode="auto">
          <a:xfrm>
            <a:off x="1704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8" name="Text Box 132"/>
          <p:cNvSpPr txBox="1">
            <a:spLocks noChangeArrowheads="1"/>
          </p:cNvSpPr>
          <p:nvPr/>
        </p:nvSpPr>
        <p:spPr bwMode="auto">
          <a:xfrm>
            <a:off x="2085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89" name="Text Box 133"/>
          <p:cNvSpPr txBox="1">
            <a:spLocks noChangeArrowheads="1"/>
          </p:cNvSpPr>
          <p:nvPr/>
        </p:nvSpPr>
        <p:spPr bwMode="auto">
          <a:xfrm>
            <a:off x="2466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0" name="Text Box 134"/>
          <p:cNvSpPr txBox="1">
            <a:spLocks noChangeArrowheads="1"/>
          </p:cNvSpPr>
          <p:nvPr/>
        </p:nvSpPr>
        <p:spPr bwMode="auto">
          <a:xfrm>
            <a:off x="2847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1" name="Text Box 136"/>
          <p:cNvSpPr txBox="1">
            <a:spLocks noChangeArrowheads="1"/>
          </p:cNvSpPr>
          <p:nvPr/>
        </p:nvSpPr>
        <p:spPr bwMode="auto">
          <a:xfrm>
            <a:off x="3609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92" name="Text Box 137"/>
          <p:cNvSpPr txBox="1">
            <a:spLocks noChangeArrowheads="1"/>
          </p:cNvSpPr>
          <p:nvPr/>
        </p:nvSpPr>
        <p:spPr bwMode="auto">
          <a:xfrm>
            <a:off x="942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3" name="Text Box 138"/>
          <p:cNvSpPr txBox="1">
            <a:spLocks noChangeArrowheads="1"/>
          </p:cNvSpPr>
          <p:nvPr/>
        </p:nvSpPr>
        <p:spPr bwMode="auto">
          <a:xfrm>
            <a:off x="1323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4" name="Text Box 139"/>
          <p:cNvSpPr txBox="1">
            <a:spLocks noChangeArrowheads="1"/>
          </p:cNvSpPr>
          <p:nvPr/>
        </p:nvSpPr>
        <p:spPr bwMode="auto">
          <a:xfrm>
            <a:off x="1704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5" name="Text Box 140"/>
          <p:cNvSpPr txBox="1">
            <a:spLocks noChangeArrowheads="1"/>
          </p:cNvSpPr>
          <p:nvPr/>
        </p:nvSpPr>
        <p:spPr bwMode="auto">
          <a:xfrm>
            <a:off x="2085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6" name="Text Box 141"/>
          <p:cNvSpPr txBox="1">
            <a:spLocks noChangeArrowheads="1"/>
          </p:cNvSpPr>
          <p:nvPr/>
        </p:nvSpPr>
        <p:spPr bwMode="auto">
          <a:xfrm>
            <a:off x="2466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7" name="Text Box 142"/>
          <p:cNvSpPr txBox="1">
            <a:spLocks noChangeArrowheads="1"/>
          </p:cNvSpPr>
          <p:nvPr/>
        </p:nvSpPr>
        <p:spPr bwMode="auto">
          <a:xfrm>
            <a:off x="2847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98" name="Text Box 143"/>
          <p:cNvSpPr txBox="1">
            <a:spLocks noChangeArrowheads="1"/>
          </p:cNvSpPr>
          <p:nvPr/>
        </p:nvSpPr>
        <p:spPr bwMode="auto">
          <a:xfrm>
            <a:off x="32286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99" name="Text Box 145"/>
          <p:cNvSpPr txBox="1">
            <a:spLocks noChangeArrowheads="1"/>
          </p:cNvSpPr>
          <p:nvPr/>
        </p:nvSpPr>
        <p:spPr bwMode="auto">
          <a:xfrm>
            <a:off x="942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0" name="Text Box 146"/>
          <p:cNvSpPr txBox="1">
            <a:spLocks noChangeArrowheads="1"/>
          </p:cNvSpPr>
          <p:nvPr/>
        </p:nvSpPr>
        <p:spPr bwMode="auto">
          <a:xfrm>
            <a:off x="1323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1" name="Text Box 147"/>
          <p:cNvSpPr txBox="1">
            <a:spLocks noChangeArrowheads="1"/>
          </p:cNvSpPr>
          <p:nvPr/>
        </p:nvSpPr>
        <p:spPr bwMode="auto">
          <a:xfrm>
            <a:off x="1704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2" name="Text Box 148"/>
          <p:cNvSpPr txBox="1">
            <a:spLocks noChangeArrowheads="1"/>
          </p:cNvSpPr>
          <p:nvPr/>
        </p:nvSpPr>
        <p:spPr bwMode="auto">
          <a:xfrm>
            <a:off x="2085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3" name="Text Box 149"/>
          <p:cNvSpPr txBox="1">
            <a:spLocks noChangeArrowheads="1"/>
          </p:cNvSpPr>
          <p:nvPr/>
        </p:nvSpPr>
        <p:spPr bwMode="auto">
          <a:xfrm>
            <a:off x="2466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4" name="Text Box 150"/>
          <p:cNvSpPr txBox="1">
            <a:spLocks noChangeArrowheads="1"/>
          </p:cNvSpPr>
          <p:nvPr/>
        </p:nvSpPr>
        <p:spPr bwMode="auto">
          <a:xfrm>
            <a:off x="2847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5" name="Text Box 152"/>
          <p:cNvSpPr txBox="1">
            <a:spLocks noChangeArrowheads="1"/>
          </p:cNvSpPr>
          <p:nvPr/>
        </p:nvSpPr>
        <p:spPr bwMode="auto">
          <a:xfrm>
            <a:off x="3609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06" name="Text Box 153"/>
          <p:cNvSpPr txBox="1">
            <a:spLocks noChangeArrowheads="1"/>
          </p:cNvSpPr>
          <p:nvPr/>
        </p:nvSpPr>
        <p:spPr bwMode="auto">
          <a:xfrm>
            <a:off x="942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7" name="Text Box 154"/>
          <p:cNvSpPr txBox="1">
            <a:spLocks noChangeArrowheads="1"/>
          </p:cNvSpPr>
          <p:nvPr/>
        </p:nvSpPr>
        <p:spPr bwMode="auto">
          <a:xfrm>
            <a:off x="1323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8" name="Text Box 155"/>
          <p:cNvSpPr txBox="1">
            <a:spLocks noChangeArrowheads="1"/>
          </p:cNvSpPr>
          <p:nvPr/>
        </p:nvSpPr>
        <p:spPr bwMode="auto">
          <a:xfrm>
            <a:off x="1704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09" name="Text Box 156"/>
          <p:cNvSpPr txBox="1">
            <a:spLocks noChangeArrowheads="1"/>
          </p:cNvSpPr>
          <p:nvPr/>
        </p:nvSpPr>
        <p:spPr bwMode="auto">
          <a:xfrm>
            <a:off x="2085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0" name="Text Box 157"/>
          <p:cNvSpPr txBox="1">
            <a:spLocks noChangeArrowheads="1"/>
          </p:cNvSpPr>
          <p:nvPr/>
        </p:nvSpPr>
        <p:spPr bwMode="auto">
          <a:xfrm>
            <a:off x="2466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1" name="Text Box 158"/>
          <p:cNvSpPr txBox="1">
            <a:spLocks noChangeArrowheads="1"/>
          </p:cNvSpPr>
          <p:nvPr/>
        </p:nvSpPr>
        <p:spPr bwMode="auto">
          <a:xfrm>
            <a:off x="2847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2" name="Text Box 160"/>
          <p:cNvSpPr txBox="1">
            <a:spLocks noChangeArrowheads="1"/>
          </p:cNvSpPr>
          <p:nvPr/>
        </p:nvSpPr>
        <p:spPr bwMode="auto">
          <a:xfrm>
            <a:off x="3609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3" name="Text Box 162"/>
          <p:cNvSpPr txBox="1">
            <a:spLocks noChangeArrowheads="1"/>
          </p:cNvSpPr>
          <p:nvPr/>
        </p:nvSpPr>
        <p:spPr bwMode="auto">
          <a:xfrm>
            <a:off x="3330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9</a:t>
            </a:r>
          </a:p>
        </p:txBody>
      </p:sp>
      <p:sp>
        <p:nvSpPr>
          <p:cNvPr id="114" name="Text Box 163"/>
          <p:cNvSpPr txBox="1">
            <a:spLocks noChangeArrowheads="1"/>
          </p:cNvSpPr>
          <p:nvPr/>
        </p:nvSpPr>
        <p:spPr bwMode="auto">
          <a:xfrm>
            <a:off x="3330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115" name="Text Box 164"/>
          <p:cNvSpPr txBox="1">
            <a:spLocks noChangeArrowheads="1"/>
          </p:cNvSpPr>
          <p:nvPr/>
        </p:nvSpPr>
        <p:spPr bwMode="auto">
          <a:xfrm>
            <a:off x="3330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6</a:t>
            </a:r>
          </a:p>
        </p:txBody>
      </p:sp>
      <p:sp>
        <p:nvSpPr>
          <p:cNvPr id="116" name="Text Box 165"/>
          <p:cNvSpPr txBox="1">
            <a:spLocks noChangeArrowheads="1"/>
          </p:cNvSpPr>
          <p:nvPr/>
        </p:nvSpPr>
        <p:spPr bwMode="auto">
          <a:xfrm>
            <a:off x="3330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117" name="Text Box 166"/>
          <p:cNvSpPr txBox="1">
            <a:spLocks noChangeArrowheads="1"/>
          </p:cNvSpPr>
          <p:nvPr/>
        </p:nvSpPr>
        <p:spPr bwMode="auto">
          <a:xfrm>
            <a:off x="3330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8</a:t>
            </a:r>
          </a:p>
        </p:txBody>
      </p:sp>
      <p:sp>
        <p:nvSpPr>
          <p:cNvPr id="118" name="Text Box 167"/>
          <p:cNvSpPr txBox="1">
            <a:spLocks noChangeArrowheads="1"/>
          </p:cNvSpPr>
          <p:nvPr/>
        </p:nvSpPr>
        <p:spPr bwMode="auto">
          <a:xfrm>
            <a:off x="3330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3</a:t>
            </a:r>
          </a:p>
        </p:txBody>
      </p:sp>
      <p:sp>
        <p:nvSpPr>
          <p:cNvPr id="119" name="Text Box 168"/>
          <p:cNvSpPr txBox="1">
            <a:spLocks noChangeArrowheads="1"/>
          </p:cNvSpPr>
          <p:nvPr/>
        </p:nvSpPr>
        <p:spPr bwMode="auto">
          <a:xfrm>
            <a:off x="3330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4</a:t>
            </a:r>
          </a:p>
        </p:txBody>
      </p:sp>
      <p:sp>
        <p:nvSpPr>
          <p:cNvPr id="120" name="Text Box 169"/>
          <p:cNvSpPr txBox="1">
            <a:spLocks noChangeArrowheads="1"/>
          </p:cNvSpPr>
          <p:nvPr/>
        </p:nvSpPr>
        <p:spPr bwMode="auto">
          <a:xfrm>
            <a:off x="3330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5</a:t>
            </a:r>
          </a:p>
        </p:txBody>
      </p:sp>
      <p:sp>
        <p:nvSpPr>
          <p:cNvPr id="121" name="Text Box 170"/>
          <p:cNvSpPr txBox="1">
            <a:spLocks noChangeArrowheads="1"/>
          </p:cNvSpPr>
          <p:nvPr/>
        </p:nvSpPr>
        <p:spPr bwMode="auto">
          <a:xfrm>
            <a:off x="3330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A71160"/>
                </a:solidFill>
              </a:rPr>
              <a:t>0</a:t>
            </a:r>
          </a:p>
        </p:txBody>
      </p:sp>
      <p:sp>
        <p:nvSpPr>
          <p:cNvPr id="122" name="Text Box 171"/>
          <p:cNvSpPr txBox="1">
            <a:spLocks noChangeArrowheads="1"/>
          </p:cNvSpPr>
          <p:nvPr/>
        </p:nvSpPr>
        <p:spPr bwMode="auto">
          <a:xfrm>
            <a:off x="3330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123" name="Text Box 172"/>
          <p:cNvSpPr txBox="1">
            <a:spLocks noChangeArrowheads="1"/>
          </p:cNvSpPr>
          <p:nvPr/>
        </p:nvSpPr>
        <p:spPr bwMode="auto">
          <a:xfrm>
            <a:off x="3330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2</a:t>
            </a:r>
          </a:p>
        </p:txBody>
      </p:sp>
      <p:sp>
        <p:nvSpPr>
          <p:cNvPr id="124" name="Text Box 173"/>
          <p:cNvSpPr txBox="1">
            <a:spLocks noChangeArrowheads="1"/>
          </p:cNvSpPr>
          <p:nvPr/>
        </p:nvSpPr>
        <p:spPr bwMode="auto">
          <a:xfrm>
            <a:off x="42954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25" name="Text Box 174"/>
          <p:cNvSpPr txBox="1">
            <a:spLocks noChangeArrowheads="1"/>
          </p:cNvSpPr>
          <p:nvPr/>
        </p:nvSpPr>
        <p:spPr bwMode="auto">
          <a:xfrm>
            <a:off x="42954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126" name="Text Box 175"/>
          <p:cNvSpPr txBox="1">
            <a:spLocks noChangeArrowheads="1"/>
          </p:cNvSpPr>
          <p:nvPr/>
        </p:nvSpPr>
        <p:spPr bwMode="auto">
          <a:xfrm>
            <a:off x="42954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27" name="Text Box 176"/>
          <p:cNvSpPr txBox="1">
            <a:spLocks noChangeArrowheads="1"/>
          </p:cNvSpPr>
          <p:nvPr/>
        </p:nvSpPr>
        <p:spPr bwMode="auto">
          <a:xfrm>
            <a:off x="42954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28" name="Text Box 177"/>
          <p:cNvSpPr txBox="1">
            <a:spLocks noChangeArrowheads="1"/>
          </p:cNvSpPr>
          <p:nvPr/>
        </p:nvSpPr>
        <p:spPr bwMode="auto">
          <a:xfrm>
            <a:off x="42954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4</a:t>
            </a:r>
          </a:p>
        </p:txBody>
      </p:sp>
      <p:sp>
        <p:nvSpPr>
          <p:cNvPr id="129" name="Text Box 178"/>
          <p:cNvSpPr txBox="1">
            <a:spLocks noChangeArrowheads="1"/>
          </p:cNvSpPr>
          <p:nvPr/>
        </p:nvSpPr>
        <p:spPr bwMode="auto">
          <a:xfrm>
            <a:off x="42954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0" name="Text Box 179"/>
          <p:cNvSpPr txBox="1">
            <a:spLocks noChangeArrowheads="1"/>
          </p:cNvSpPr>
          <p:nvPr/>
        </p:nvSpPr>
        <p:spPr bwMode="auto">
          <a:xfrm>
            <a:off x="42954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3</a:t>
            </a:r>
          </a:p>
        </p:txBody>
      </p:sp>
      <p:sp>
        <p:nvSpPr>
          <p:cNvPr id="131" name="Text Box 180"/>
          <p:cNvSpPr txBox="1">
            <a:spLocks noChangeArrowheads="1"/>
          </p:cNvSpPr>
          <p:nvPr/>
        </p:nvSpPr>
        <p:spPr bwMode="auto">
          <a:xfrm>
            <a:off x="42954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2" name="Text Box 181"/>
          <p:cNvSpPr txBox="1">
            <a:spLocks noChangeArrowheads="1"/>
          </p:cNvSpPr>
          <p:nvPr/>
        </p:nvSpPr>
        <p:spPr bwMode="auto">
          <a:xfrm>
            <a:off x="42954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 </a:t>
            </a:r>
          </a:p>
        </p:txBody>
      </p:sp>
      <p:sp>
        <p:nvSpPr>
          <p:cNvPr id="133" name="Text Box 182"/>
          <p:cNvSpPr txBox="1">
            <a:spLocks noChangeArrowheads="1"/>
          </p:cNvSpPr>
          <p:nvPr/>
        </p:nvSpPr>
        <p:spPr bwMode="auto">
          <a:xfrm>
            <a:off x="42954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34" name="Text Box 183"/>
          <p:cNvSpPr txBox="1">
            <a:spLocks noChangeArrowheads="1"/>
          </p:cNvSpPr>
          <p:nvPr/>
        </p:nvSpPr>
        <p:spPr bwMode="auto">
          <a:xfrm>
            <a:off x="42954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2</a:t>
            </a:r>
          </a:p>
        </p:txBody>
      </p:sp>
      <p:sp>
        <p:nvSpPr>
          <p:cNvPr id="135" name="Text Box 184"/>
          <p:cNvSpPr txBox="1">
            <a:spLocks noChangeArrowheads="1"/>
          </p:cNvSpPr>
          <p:nvPr/>
        </p:nvSpPr>
        <p:spPr bwMode="auto">
          <a:xfrm>
            <a:off x="52098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36" name="Text Box 185"/>
          <p:cNvSpPr txBox="1">
            <a:spLocks noChangeArrowheads="1"/>
          </p:cNvSpPr>
          <p:nvPr/>
        </p:nvSpPr>
        <p:spPr bwMode="auto">
          <a:xfrm>
            <a:off x="5209885" y="4996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37" name="Text Box 186"/>
          <p:cNvSpPr txBox="1">
            <a:spLocks noChangeArrowheads="1"/>
          </p:cNvSpPr>
          <p:nvPr/>
        </p:nvSpPr>
        <p:spPr bwMode="auto">
          <a:xfrm>
            <a:off x="5209885" y="3777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38" name="Text Box 187"/>
          <p:cNvSpPr txBox="1">
            <a:spLocks noChangeArrowheads="1"/>
          </p:cNvSpPr>
          <p:nvPr/>
        </p:nvSpPr>
        <p:spPr bwMode="auto">
          <a:xfrm>
            <a:off x="52098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39" name="Text Box 188"/>
          <p:cNvSpPr txBox="1">
            <a:spLocks noChangeArrowheads="1"/>
          </p:cNvSpPr>
          <p:nvPr/>
        </p:nvSpPr>
        <p:spPr bwMode="auto">
          <a:xfrm>
            <a:off x="5209885" y="4386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40" name="Text Box 189"/>
          <p:cNvSpPr txBox="1">
            <a:spLocks noChangeArrowheads="1"/>
          </p:cNvSpPr>
          <p:nvPr/>
        </p:nvSpPr>
        <p:spPr bwMode="auto">
          <a:xfrm>
            <a:off x="52098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1" name="Text Box 190"/>
          <p:cNvSpPr txBox="1">
            <a:spLocks noChangeArrowheads="1"/>
          </p:cNvSpPr>
          <p:nvPr/>
        </p:nvSpPr>
        <p:spPr bwMode="auto">
          <a:xfrm>
            <a:off x="5209885" y="3167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42" name="Text Box 191"/>
          <p:cNvSpPr txBox="1">
            <a:spLocks noChangeArrowheads="1"/>
          </p:cNvSpPr>
          <p:nvPr/>
        </p:nvSpPr>
        <p:spPr bwMode="auto">
          <a:xfrm>
            <a:off x="52098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43" name="Text Box 192"/>
          <p:cNvSpPr txBox="1">
            <a:spLocks noChangeArrowheads="1"/>
          </p:cNvSpPr>
          <p:nvPr/>
        </p:nvSpPr>
        <p:spPr bwMode="auto">
          <a:xfrm>
            <a:off x="5209885" y="1948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4" name="Text Box 193"/>
          <p:cNvSpPr txBox="1">
            <a:spLocks noChangeArrowheads="1"/>
          </p:cNvSpPr>
          <p:nvPr/>
        </p:nvSpPr>
        <p:spPr bwMode="auto">
          <a:xfrm>
            <a:off x="5209885" y="218894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5" name="Text Box 194"/>
          <p:cNvSpPr txBox="1">
            <a:spLocks noChangeArrowheads="1"/>
          </p:cNvSpPr>
          <p:nvPr/>
        </p:nvSpPr>
        <p:spPr bwMode="auto">
          <a:xfrm>
            <a:off x="52098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6" name="Text Box 195"/>
          <p:cNvSpPr txBox="1">
            <a:spLocks noChangeArrowheads="1"/>
          </p:cNvSpPr>
          <p:nvPr/>
        </p:nvSpPr>
        <p:spPr bwMode="auto">
          <a:xfrm>
            <a:off x="942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7" name="Text Box 196"/>
          <p:cNvSpPr txBox="1">
            <a:spLocks noChangeArrowheads="1"/>
          </p:cNvSpPr>
          <p:nvPr/>
        </p:nvSpPr>
        <p:spPr bwMode="auto">
          <a:xfrm>
            <a:off x="1323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8" name="Text Box 197"/>
          <p:cNvSpPr txBox="1">
            <a:spLocks noChangeArrowheads="1"/>
          </p:cNvSpPr>
          <p:nvPr/>
        </p:nvSpPr>
        <p:spPr bwMode="auto">
          <a:xfrm>
            <a:off x="1704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9" name="Text Box 198"/>
          <p:cNvSpPr txBox="1">
            <a:spLocks noChangeArrowheads="1"/>
          </p:cNvSpPr>
          <p:nvPr/>
        </p:nvSpPr>
        <p:spPr bwMode="auto">
          <a:xfrm>
            <a:off x="2085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0" name="Text Box 199"/>
          <p:cNvSpPr txBox="1">
            <a:spLocks noChangeArrowheads="1"/>
          </p:cNvSpPr>
          <p:nvPr/>
        </p:nvSpPr>
        <p:spPr bwMode="auto">
          <a:xfrm>
            <a:off x="2466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1" name="Text Box 200"/>
          <p:cNvSpPr txBox="1">
            <a:spLocks noChangeArrowheads="1"/>
          </p:cNvSpPr>
          <p:nvPr/>
        </p:nvSpPr>
        <p:spPr bwMode="auto">
          <a:xfrm>
            <a:off x="2847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52" name="Text Box 201"/>
          <p:cNvSpPr txBox="1">
            <a:spLocks noChangeArrowheads="1"/>
          </p:cNvSpPr>
          <p:nvPr/>
        </p:nvSpPr>
        <p:spPr bwMode="auto">
          <a:xfrm>
            <a:off x="3228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53" name="Text Box 203"/>
          <p:cNvSpPr txBox="1">
            <a:spLocks noChangeArrowheads="1"/>
          </p:cNvSpPr>
          <p:nvPr/>
        </p:nvSpPr>
        <p:spPr bwMode="auto">
          <a:xfrm>
            <a:off x="3330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A71160"/>
                </a:solidFill>
              </a:rPr>
              <a:t>11</a:t>
            </a:r>
          </a:p>
        </p:txBody>
      </p:sp>
      <p:sp>
        <p:nvSpPr>
          <p:cNvPr id="154" name="Text Box 204"/>
          <p:cNvSpPr txBox="1">
            <a:spLocks noChangeArrowheads="1"/>
          </p:cNvSpPr>
          <p:nvPr/>
        </p:nvSpPr>
        <p:spPr bwMode="auto">
          <a:xfrm>
            <a:off x="42954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55" name="Text Box 205"/>
          <p:cNvSpPr txBox="1">
            <a:spLocks noChangeArrowheads="1"/>
          </p:cNvSpPr>
          <p:nvPr/>
        </p:nvSpPr>
        <p:spPr bwMode="auto">
          <a:xfrm>
            <a:off x="52098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19</a:t>
            </a:r>
          </a:p>
        </p:txBody>
      </p:sp>
      <p:cxnSp>
        <p:nvCxnSpPr>
          <p:cNvPr id="156" name="Straight Connector 155"/>
          <p:cNvCxnSpPr/>
          <p:nvPr/>
        </p:nvCxnSpPr>
        <p:spPr>
          <a:xfrm>
            <a:off x="10188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286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143085" y="103414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 Box 151"/>
          <p:cNvSpPr txBox="1">
            <a:spLocks noChangeArrowheads="1"/>
          </p:cNvSpPr>
          <p:nvPr/>
        </p:nvSpPr>
        <p:spPr bwMode="auto">
          <a:xfrm>
            <a:off x="3228685" y="22533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0" name="Text Box 144"/>
          <p:cNvSpPr txBox="1">
            <a:spLocks noChangeArrowheads="1"/>
          </p:cNvSpPr>
          <p:nvPr/>
        </p:nvSpPr>
        <p:spPr bwMode="auto">
          <a:xfrm>
            <a:off x="3762085" y="194854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4066885" y="24057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223"/>
          <p:cNvSpPr>
            <a:spLocks noChangeArrowheads="1"/>
          </p:cNvSpPr>
          <p:nvPr/>
        </p:nvSpPr>
        <p:spPr bwMode="auto">
          <a:xfrm>
            <a:off x="3381085" y="2634340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159"/>
          <p:cNvSpPr txBox="1">
            <a:spLocks noChangeArrowheads="1"/>
          </p:cNvSpPr>
          <p:nvPr/>
        </p:nvSpPr>
        <p:spPr bwMode="auto">
          <a:xfrm>
            <a:off x="3228685" y="2558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4094789" y="2771714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 Box 119"/>
          <p:cNvSpPr txBox="1">
            <a:spLocks noChangeArrowheads="1"/>
          </p:cNvSpPr>
          <p:nvPr/>
        </p:nvSpPr>
        <p:spPr bwMode="auto">
          <a:xfrm>
            <a:off x="3228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sp>
        <p:nvSpPr>
          <p:cNvPr id="166" name="Text Box 118"/>
          <p:cNvSpPr txBox="1">
            <a:spLocks noChangeArrowheads="1"/>
          </p:cNvSpPr>
          <p:nvPr/>
        </p:nvSpPr>
        <p:spPr bwMode="auto">
          <a:xfrm>
            <a:off x="2847685" y="28629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7" name="Text Box 135"/>
          <p:cNvSpPr txBox="1">
            <a:spLocks noChangeArrowheads="1"/>
          </p:cNvSpPr>
          <p:nvPr/>
        </p:nvSpPr>
        <p:spPr bwMode="auto">
          <a:xfrm>
            <a:off x="3228685" y="34725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68" name="Text Box 103"/>
          <p:cNvSpPr txBox="1">
            <a:spLocks noChangeArrowheads="1"/>
          </p:cNvSpPr>
          <p:nvPr/>
        </p:nvSpPr>
        <p:spPr bwMode="auto">
          <a:xfrm>
            <a:off x="3228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69" name="Text Box 102"/>
          <p:cNvSpPr txBox="1">
            <a:spLocks noChangeArrowheads="1"/>
          </p:cNvSpPr>
          <p:nvPr/>
        </p:nvSpPr>
        <p:spPr bwMode="auto">
          <a:xfrm>
            <a:off x="2847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sp>
        <p:nvSpPr>
          <p:cNvPr id="170" name="Text Box 101"/>
          <p:cNvSpPr txBox="1">
            <a:spLocks noChangeArrowheads="1"/>
          </p:cNvSpPr>
          <p:nvPr/>
        </p:nvSpPr>
        <p:spPr bwMode="auto">
          <a:xfrm>
            <a:off x="2466685" y="40821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0</a:t>
            </a:r>
          </a:p>
        </p:txBody>
      </p:sp>
      <p:sp>
        <p:nvSpPr>
          <p:cNvPr id="171" name="Text Box 71"/>
          <p:cNvSpPr txBox="1">
            <a:spLocks noChangeArrowheads="1"/>
          </p:cNvSpPr>
          <p:nvPr/>
        </p:nvSpPr>
        <p:spPr bwMode="auto">
          <a:xfrm>
            <a:off x="3228685" y="469174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72" name="Rectangle 223"/>
          <p:cNvSpPr>
            <a:spLocks noChangeArrowheads="1"/>
          </p:cNvSpPr>
          <p:nvPr/>
        </p:nvSpPr>
        <p:spPr bwMode="auto">
          <a:xfrm>
            <a:off x="3762084" y="5371011"/>
            <a:ext cx="3048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Text Box 202"/>
          <p:cNvSpPr txBox="1">
            <a:spLocks noChangeArrowheads="1"/>
          </p:cNvSpPr>
          <p:nvPr/>
        </p:nvSpPr>
        <p:spPr bwMode="auto">
          <a:xfrm>
            <a:off x="3609685" y="528546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1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4066885" y="3053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4084057" y="3358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4084057" y="3670977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4066885" y="39678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4084057" y="42848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066884" y="45774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4066884" y="488224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076007" y="5199269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4066884" y="5483902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41349" y="1796140"/>
            <a:ext cx="6035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4333584" y="2136195"/>
            <a:ext cx="6858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93"/>
          <p:cNvSpPr txBox="1">
            <a:spLocks noChangeArrowheads="1"/>
          </p:cNvSpPr>
          <p:nvPr/>
        </p:nvSpPr>
        <p:spPr bwMode="auto">
          <a:xfrm>
            <a:off x="5209884" y="1864403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62918"/>
            <a:ext cx="6037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Running time of an increment operation is proportional to the </a:t>
            </a:r>
            <a:r>
              <a:rPr lang="en-US" sz="2000" b="1" dirty="0">
                <a:solidFill>
                  <a:srgbClr val="C00000"/>
                </a:solidFill>
              </a:rPr>
              <a:t>number of bits flipped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Potential method represents the prepaid work as </a:t>
                </a:r>
                <a:r>
                  <a:rPr lang="en-US" dirty="0" smtClean="0"/>
                  <a:t>potential </a:t>
                </a:r>
                <a:r>
                  <a:rPr lang="en-US" dirty="0"/>
                  <a:t>energy.</a:t>
                </a:r>
              </a:p>
              <a:p>
                <a:r>
                  <a:rPr lang="en-US" dirty="0"/>
                  <a:t> Potential energy can be released to pay for the future operations.</a:t>
                </a:r>
              </a:p>
              <a:p>
                <a:r>
                  <a:rPr lang="en-US" altLang="zh-CN" dirty="0" smtClean="0">
                    <a:ea typeface="宋体" pitchFamily="2" charset="-122"/>
                  </a:rPr>
                  <a:t>Initial </a:t>
                </a:r>
                <a:r>
                  <a:rPr lang="en-US" altLang="zh-CN" dirty="0">
                    <a:ea typeface="宋体" pitchFamily="2" charset="-122"/>
                  </a:rPr>
                  <a:t>data structure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0</m:t>
                    </m:r>
                  </m:oMath>
                </a14:m>
                <a:endParaRPr lang="en-US" altLang="zh-CN" dirty="0">
                  <a:ea typeface="宋体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𝑛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 operations, resulting in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0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,…, 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 err="1">
                        <a:latin typeface="Cambria Math" panose="02040503050406030204" pitchFamily="18" charset="0"/>
                        <a:ea typeface="宋体" pitchFamily="2" charset="-122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 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with costs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𝑡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𝑡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,…, 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𝑡𝑛</m:t>
                    </m:r>
                  </m:oMath>
                </a14:m>
                <a:r>
                  <a:rPr lang="en-US" altLang="zh-CN" dirty="0">
                    <a:ea typeface="宋体" pitchFamily="2" charset="-122"/>
                  </a:rPr>
                  <a:t>. </a:t>
                </a:r>
              </a:p>
              <a:p>
                <a:r>
                  <a:rPr lang="en-US" altLang="zh-CN" dirty="0">
                    <a:ea typeface="宋体" pitchFamily="2" charset="-122"/>
                  </a:rPr>
                  <a:t>A potential function is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𝜑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: {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}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Wingdings" pitchFamily="2" charset="2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Wingdings" pitchFamily="2" charset="2"/>
                      </a:rPr>
                      <m:t> </m:t>
                    </m:r>
                  </m:oMath>
                </a14:m>
                <a:endParaRPr lang="en-US" altLang="zh-CN" dirty="0">
                  <a:ea typeface="宋体" pitchFamily="2" charset="-122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𝜑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is called the potential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𝐷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.</m:t>
                    </m:r>
                  </m:oMath>
                </a14:m>
                <a:endParaRPr lang="en-US" altLang="zh-CN" dirty="0">
                  <a:ea typeface="宋体" pitchFamily="2" charset="-122"/>
                  <a:sym typeface="Symbol" pitchFamily="18" charset="2"/>
                </a:endParaRPr>
              </a:p>
              <a:p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Amortized cost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𝑡</m:t>
                    </m:r>
                    <m:r>
                      <a:rPr lang="en-US" altLang="zh-CN" i="1" baseline="-25000" dirty="0" err="1">
                        <a:latin typeface="Cambria Math" panose="02040503050406030204" pitchFamily="18" charset="0"/>
                        <a:ea typeface="宋体" pitchFamily="2" charset="-122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</a:rPr>
                      <m:t>′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of the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𝑖</m:t>
                    </m:r>
                    <m:r>
                      <a:rPr lang="en-US" altLang="zh-CN" i="1" baseline="30000" dirty="0" err="1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𝑡h</m:t>
                    </m:r>
                  </m:oMath>
                </a14:m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 operation is: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A71160"/>
                            </a:solidFill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A71160"/>
                            </a:solidFill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zh-CN" b="1" i="1">
                        <a:solidFill>
                          <a:srgbClr val="A71160"/>
                        </a:solidFill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A71160"/>
                            </a:solidFill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A71160"/>
                            </a:solidFill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altLang="zh-CN" b="1" i="1">
                        <a:solidFill>
                          <a:srgbClr val="A71160"/>
                        </a:solidFill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+ </m:t>
                    </m:r>
                    <m:r>
                      <a:rPr lang="zh-CN" altLang="en-US" b="1" i="1">
                        <a:solidFill>
                          <a:srgbClr val="A71160"/>
                        </a:solidFill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𝝋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b="1" i="1">
                        <a:solidFill>
                          <a:srgbClr val="A71160"/>
                        </a:solidFill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 − </m:t>
                    </m:r>
                    <m:r>
                      <a:rPr lang="zh-CN" altLang="en-US" b="1" i="1">
                        <a:solidFill>
                          <a:srgbClr val="A71160"/>
                        </a:solidFill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𝝋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altLang="zh-CN" b="1" i="1">
                                <a:solidFill>
                                  <a:srgbClr val="A71160"/>
                                </a:solidFill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Symbol" pitchFamily="18" charset="2"/>
                  </a:rPr>
                  <a:t>	(</a:t>
                </a:r>
                <a:r>
                  <a:rPr lang="en-US" altLang="zh-CN" sz="2400" dirty="0">
                    <a:ea typeface="宋体" pitchFamily="2" charset="-122"/>
                    <a:sym typeface="Symbol" pitchFamily="18" charset="2"/>
                  </a:rPr>
                  <a:t>actual cost + potential change)</a:t>
                </a:r>
              </a:p>
              <a:p>
                <a:endParaRPr lang="en-US" altLang="zh-CN" dirty="0" smtClean="0">
                  <a:ea typeface="宋体" pitchFamily="2" charset="-122"/>
                  <a:sym typeface="Symbol" pitchFamily="18" charset="2"/>
                </a:endParaRPr>
              </a:p>
              <a:p>
                <a:r>
                  <a:rPr lang="en-US" altLang="zh-CN" dirty="0" smtClean="0">
                    <a:ea typeface="宋体" pitchFamily="2" charset="-122"/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𝑇</m:t>
                    </m:r>
                    <m:r>
                      <a:rPr lang="en-US" altLang="zh-CN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 is the total amortized cost of performing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pitchFamily="2" charset="-122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zh-CN" dirty="0">
                    <a:ea typeface="宋体" pitchFamily="2" charset="-122"/>
                    <a:sym typeface="Symbol" pitchFamily="18" charset="2"/>
                  </a:rPr>
                  <a:t> operations on data structure then, </a:t>
                </a:r>
                <a:endParaRPr lang="en-US" altLang="zh-CN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𝑻</m:t>
                      </m:r>
                      <m:r>
                        <a:rPr lang="en-US" altLang="zh-CN" b="1" i="1" smtClean="0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′=</m:t>
                      </m:r>
                      <m:nary>
                        <m:naryPr>
                          <m:chr m:val="∑"/>
                          <m:ctrlPr>
                            <a:rPr lang="en-US" altLang="zh-CN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altLang="zh-CN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altLang="zh-CN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altLang="zh-CN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宋体" pitchFamily="2" charset="-122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A71160"/>
                                  </a:solidFill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𝒕</m:t>
                              </m:r>
                              <m:r>
                                <a:rPr lang="en-US" altLang="zh-CN" b="1" i="1">
                                  <a:solidFill>
                                    <a:srgbClr val="A71160"/>
                                  </a:solidFill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A71160"/>
                                  </a:solidFill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3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Total actual cost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operations can be bounded as,</a:t>
                </a:r>
              </a:p>
              <a:p>
                <a:pPr marL="0" indent="0" algn="ctr">
                  <a:buNone/>
                </a:pPr>
                <a:endParaRPr lang="en-US" altLang="zh-CN" sz="1400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𝑇</m:t>
                    </m:r>
                    <m:r>
                      <a:rPr lang="en-US" altLang="zh-CN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宋体" pitchFamily="2" charset="-122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i="1" dirty="0">
                    <a:latin typeface="Cambria Math"/>
                    <a:ea typeface="宋体" pitchFamily="2" charset="-122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宋体" pitchFamily="2" charset="-122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itchFamily="2" charset="-122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宋体" pitchFamily="2" charset="-122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宋体" pitchFamily="2" charset="-122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宋体" pitchFamily="2" charset="-122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宋体" pitchFamily="2" charset="-122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  <a:ea typeface="宋体" pitchFamily="2" charset="-122"/>
                                <a:sym typeface="Symbol" pitchFamily="18" charset="2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宋体" pitchFamily="2" charset="-122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宋体" pitchFamily="2" charset="-122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altLang="zh-CN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𝑇</m:t>
                      </m:r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宋体" pitchFamily="2" charset="-122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宋体" pitchFamily="2" charset="-122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宋体" pitchFamily="2" charset="-122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宋体" pitchFamily="2" charset="-122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altLang="zh-CN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𝑇</m:t>
                      </m:r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𝑇</m:t>
                      </m:r>
                      <m:r>
                        <a:rPr lang="en-US" altLang="zh-CN" i="1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′</m:t>
                      </m:r>
                      <m:r>
                        <a:rPr lang="en-US" altLang="zh-CN"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宋体" pitchFamily="2" charset="-122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宋体" pitchFamily="2" charset="-122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宋体" pitchFamily="2" charset="-122"/>
                                  <a:sym typeface="Symbol" pitchFamily="18" charset="2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宋体" pitchFamily="2" charset="-122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  <a:ea typeface="宋体" pitchFamily="2" charset="-122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altLang="zh-CN" b="1" i="1" dirty="0">
                  <a:latin typeface="Cambria Math"/>
                  <a:ea typeface="宋体" pitchFamily="2" charset="-122"/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dirty="0" smtClean="0">
                    <a:solidFill>
                      <a:srgbClr val="A71160"/>
                    </a:solidFill>
                  </a:rPr>
                  <a:t>Total actual cost is bounded by total amortized cost plus the net drop in potential over an entire sequence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A71160"/>
                    </a:solidFill>
                  </a:rPr>
                  <a:t> operations.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6" t="-1418" r="-818" b="-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519748" y="4885509"/>
                <a:ext cx="3122023" cy="692331"/>
              </a:xfrm>
              <a:prstGeom prst="roundRect">
                <a:avLst/>
              </a:prstGeom>
              <a:solidFill>
                <a:schemeClr val="bg2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𝑻</m:t>
                      </m:r>
                      <m:r>
                        <a:rPr lang="en-US" altLang="zh-CN" sz="2800" b="1" i="1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altLang="zh-CN" sz="2800" b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𝐓</m:t>
                          </m:r>
                        </m:e>
                        <m:sup>
                          <m:r>
                            <a:rPr lang="en-US" altLang="zh-CN" sz="2800" b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′</m:t>
                          </m:r>
                        </m:sup>
                      </m:sSup>
                      <m:r>
                        <a:rPr lang="en-US" altLang="zh-CN" sz="2800" b="1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zh-CN" altLang="en-US" sz="2800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𝝋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𝟎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A71160"/>
                          </a:solidFill>
                          <a:latin typeface="Cambria Math"/>
                          <a:ea typeface="宋体" pitchFamily="2" charset="-122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宋体" pitchFamily="2" charset="-122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zh-CN" altLang="en-US" sz="2800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𝝋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A71160"/>
                              </a:solidFill>
                              <a:latin typeface="Cambria Math"/>
                              <a:ea typeface="宋体" pitchFamily="2" charset="-122"/>
                              <a:sym typeface="Symbol" pitchFamily="18" charset="2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4885509"/>
                <a:ext cx="3122023" cy="69233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7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 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required element in the given array can be found </a:t>
            </a:r>
            <a:r>
              <a:rPr lang="en-US" dirty="0" smtClean="0"/>
              <a:t>at,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58165" y="4754662"/>
                <a:ext cx="21739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b="1" dirty="0" smtClean="0"/>
                  <a:t>Search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65" y="4754662"/>
                <a:ext cx="2173939" cy="461665"/>
              </a:xfrm>
              <a:prstGeom prst="rect">
                <a:avLst/>
              </a:prstGeom>
              <a:blipFill>
                <a:blip r:embed="rId2"/>
                <a:stretch>
                  <a:fillRect l="-420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32846"/>
                  </p:ext>
                </p:extLst>
              </p:nvPr>
            </p:nvGraphicFramePr>
            <p:xfrm>
              <a:off x="4863304" y="4773180"/>
              <a:ext cx="3173688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4352608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32846"/>
                  </p:ext>
                </p:extLst>
              </p:nvPr>
            </p:nvGraphicFramePr>
            <p:xfrm>
              <a:off x="4863304" y="4773180"/>
              <a:ext cx="3173688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43526081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2632" r="-5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2632" r="-4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49" t="-2632" r="-3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49" t="-2632" r="-2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49" t="-2632" r="-10229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149" t="-2632" r="-2299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Left Brace 13"/>
          <p:cNvSpPr/>
          <p:nvPr/>
        </p:nvSpPr>
        <p:spPr>
          <a:xfrm rot="16200000">
            <a:off x="6277989" y="4371738"/>
            <a:ext cx="340660" cy="2065723"/>
          </a:xfrm>
          <a:prstGeom prst="leftBrace">
            <a:avLst>
              <a:gd name="adj1" fmla="val 8333"/>
              <a:gd name="adj2" fmla="val 50651"/>
            </a:avLst>
          </a:prstGeom>
          <a:ln w="28575">
            <a:solidFill>
              <a:srgbClr val="A71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6200000">
            <a:off x="7963868" y="4140450"/>
            <a:ext cx="182880" cy="1097280"/>
          </a:xfrm>
          <a:prstGeom prst="rightBrace">
            <a:avLst>
              <a:gd name="adj1" fmla="val 8333"/>
              <a:gd name="adj2" fmla="val 47541"/>
            </a:avLst>
          </a:prstGeom>
          <a:ln w="28575">
            <a:solidFill>
              <a:srgbClr val="A71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3701586" y="5621576"/>
            <a:ext cx="1322114" cy="365760"/>
          </a:xfrm>
          <a:prstGeom prst="wedgeRoundRectCallout">
            <a:avLst>
              <a:gd name="adj1" fmla="val 60195"/>
              <a:gd name="adj2" fmla="val -15352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Best Case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644052" y="5920069"/>
            <a:ext cx="1904358" cy="365760"/>
          </a:xfrm>
          <a:prstGeom prst="wedgeRoundRectCallout">
            <a:avLst>
              <a:gd name="adj1" fmla="val -7128"/>
              <a:gd name="adj2" fmla="val -1272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Average Case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727840" y="3884094"/>
            <a:ext cx="1447800" cy="365760"/>
          </a:xfrm>
          <a:prstGeom prst="wedgeRoundRectCallout">
            <a:avLst>
              <a:gd name="adj1" fmla="val -30798"/>
              <a:gd name="adj2" fmla="val 1187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71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Worst Case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11834" y="4754662"/>
                <a:ext cx="37651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34" y="4754662"/>
                <a:ext cx="376518" cy="461665"/>
              </a:xfrm>
              <a:prstGeom prst="rect">
                <a:avLst/>
              </a:prstGeom>
              <a:blipFill>
                <a:blip r:embed="rId4"/>
                <a:stretch>
                  <a:fillRect l="-1613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80634" y="4768715"/>
                <a:ext cx="376518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634" y="4768715"/>
                <a:ext cx="376518" cy="461665"/>
              </a:xfrm>
              <a:prstGeom prst="rect">
                <a:avLst/>
              </a:prstGeom>
              <a:blipFill>
                <a:blip r:embed="rId5"/>
                <a:stretch>
                  <a:fillRect l="-3226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01569" y="1528740"/>
            <a:ext cx="3474720" cy="21031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/>
            <a:r>
              <a:rPr lang="en-US" sz="2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Case 1: </a:t>
            </a:r>
            <a:r>
              <a:rPr lang="en-US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element 2 which is at the first position so minimum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comparison is required</a:t>
            </a:r>
          </a:p>
          <a:p>
            <a:pPr indent="-57150">
              <a:spcAft>
                <a:spcPts val="12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70418" y="1528740"/>
            <a:ext cx="3474720" cy="21031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 algn="just"/>
            <a:r>
              <a:rPr lang="en-US" sz="2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Case 2: </a:t>
            </a:r>
            <a:r>
              <a:rPr lang="en-US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element </a:t>
            </a:r>
            <a:r>
              <a:rPr lang="en-US" sz="2200" dirty="0" smtClean="0">
                <a:solidFill>
                  <a:srgbClr val="424242"/>
                </a:solidFill>
              </a:rPr>
              <a:t>3 anywhere </a:t>
            </a:r>
            <a:r>
              <a:rPr lang="en-US" sz="2200" dirty="0">
                <a:solidFill>
                  <a:srgbClr val="424242"/>
                </a:solidFill>
              </a:rPr>
              <a:t>after the first position </a:t>
            </a:r>
            <a:r>
              <a:rPr lang="en-US" sz="2200" dirty="0" smtClean="0">
                <a:solidFill>
                  <a:srgbClr val="424242"/>
                </a:solidFill>
              </a:rPr>
              <a:t>so, an </a:t>
            </a:r>
            <a:r>
              <a:rPr lang="en-US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average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number of comparison is required </a:t>
            </a:r>
          </a:p>
          <a:p>
            <a:pPr indent="-57150" algn="just">
              <a:spcAft>
                <a:spcPts val="12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25820" y="1528740"/>
            <a:ext cx="3474720" cy="21031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 algn="just"/>
            <a:r>
              <a:rPr lang="en-US" sz="2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Case 3</a:t>
            </a: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r>
              <a:rPr lang="en-US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element 7 at last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position or element does not found at </a:t>
            </a:r>
            <a:r>
              <a:rPr lang="en-US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all, maximum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comparison is required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5929" y="3080145"/>
            <a:ext cx="2286000" cy="548640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Best Case 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64778" y="3080145"/>
            <a:ext cx="2286000" cy="54864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Average Case 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20180" y="3080145"/>
            <a:ext cx="2286000" cy="54864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Worst Case </a:t>
            </a:r>
            <a:endParaRPr lang="en-US" sz="2400" dirty="0">
              <a:solidFill>
                <a:srgbClr val="A71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33" grpId="0" animBg="1"/>
      <p:bldP spid="34" grpId="0" animBg="1"/>
      <p:bldP spid="35" grpId="0" animBg="1"/>
      <p:bldP spid="4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Algorithm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052292"/>
              </p:ext>
            </p:extLst>
          </p:nvPr>
        </p:nvGraphicFramePr>
        <p:xfrm>
          <a:off x="1473200" y="1263650"/>
          <a:ext cx="9220200" cy="825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3362168067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Best Case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 Case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Worst Case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5578"/>
              </p:ext>
            </p:extLst>
          </p:nvPr>
        </p:nvGraphicFramePr>
        <p:xfrm>
          <a:off x="1473200" y="2090293"/>
          <a:ext cx="9220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xmlns="" val="1613497744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331317559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297245711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Resource usage is minimum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Resource usage is average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Resource usage is maximum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5423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15107"/>
              </p:ext>
            </p:extLst>
          </p:nvPr>
        </p:nvGraphicFramePr>
        <p:xfrm>
          <a:off x="1473200" y="2792476"/>
          <a:ext cx="9220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xmlns="" val="1613497744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331317559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297245711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Algorithm’s behavior under optimal condition 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Algorithm’s behavior under random condition 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Algorithm’s behavior under the worst condition 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3291564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88798"/>
              </p:ext>
            </p:extLst>
          </p:nvPr>
        </p:nvGraphicFramePr>
        <p:xfrm>
          <a:off x="1473200" y="3494659"/>
          <a:ext cx="9220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xmlns="" val="1613497744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331317559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297245711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Minimum number of steps or operations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Average number of steps or operations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Maximum number of steps or operations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EB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5579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62091"/>
              </p:ext>
            </p:extLst>
          </p:nvPr>
        </p:nvGraphicFramePr>
        <p:xfrm>
          <a:off x="1473200" y="4196842"/>
          <a:ext cx="9220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xmlns="" val="1613497744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331317559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xmlns="" val="297245711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Lower bound on running time 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Average bound on running time 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Upper bound on running time 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78193592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11700"/>
              </p:ext>
            </p:extLst>
          </p:nvPr>
        </p:nvGraphicFramePr>
        <p:xfrm>
          <a:off x="1473200" y="4899025"/>
          <a:ext cx="9220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xmlns="" val="1613497744"/>
                    </a:ext>
                  </a:extLst>
                </a:gridCol>
                <a:gridCol w="6146800">
                  <a:extLst>
                    <a:ext uri="{9D8B030D-6E8A-4147-A177-3AD203B41FA5}">
                      <a16:colId xmlns:a16="http://schemas.microsoft.com/office/drawing/2014/main" xmlns="" val="331317559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Generally do not occur in real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Average and worst-case performances are the most used in algorithm analysis.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EB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111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4B20E2A-F2D8-419C-9FD1-95D26342647C}"/>
              </a:ext>
            </a:extLst>
          </p:cNvPr>
          <p:cNvSpPr/>
          <p:nvPr/>
        </p:nvSpPr>
        <p:spPr>
          <a:xfrm>
            <a:off x="6096000" y="0"/>
            <a:ext cx="6096000" cy="6588000"/>
          </a:xfrm>
          <a:prstGeom prst="rect">
            <a:avLst/>
          </a:prstGeom>
          <a:gradFill flip="none" rotWithShape="1">
            <a:gsLst>
              <a:gs pos="55000">
                <a:srgbClr val="B21266"/>
              </a:gs>
              <a:gs pos="30000">
                <a:srgbClr val="A3115D">
                  <a:lumMod val="100000"/>
                </a:srgbClr>
              </a:gs>
              <a:gs pos="100000">
                <a:srgbClr val="ED6D9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Suppose</a:t>
            </a:r>
            <a:r>
              <a:rPr lang="en-US" sz="2400" dirty="0">
                <a:solidFill>
                  <a:schemeClr val="bg1"/>
                </a:solidFill>
              </a:rPr>
              <a:t>, you are writing a program to find a book from the shelf.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For any required book, it will start checking books one by one from the bottom.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If you wanted Harry Potter 3, it would only take 3 actions (or tries) because it’s the third book in the sequence.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If Harry Potter 7 — it’s the last book so it would have to check all 7 books.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What if there are total 10 books? How about 10,00,000 books? It would take 1 million tries.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2.bp.blogspot.com/_5PudbMqUjng/TR5Cu-fq4ZI/AAAAAAAAACk/t_oojdxP-c8/s400/harrypo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7899" y="1962297"/>
            <a:ext cx="4206240" cy="32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1"/>
            <a:ext cx="6096000" cy="830997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424242"/>
                </a:solidFill>
              </a:rPr>
              <a:t>Book </a:t>
            </a:r>
            <a:r>
              <a:rPr lang="en-US" sz="3200" b="1" dirty="0">
                <a:solidFill>
                  <a:srgbClr val="424242"/>
                </a:solidFill>
              </a:rPr>
              <a:t>F</a:t>
            </a:r>
            <a:r>
              <a:rPr lang="en-US" sz="3200" b="1" dirty="0" smtClean="0">
                <a:solidFill>
                  <a:srgbClr val="424242"/>
                </a:solidFill>
              </a:rPr>
              <a:t>inder Example </a:t>
            </a:r>
            <a:endParaRPr lang="en-US" sz="3200" b="1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Sorting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sorting numbers in Ascending / Increasing order.</a:t>
            </a:r>
          </a:p>
          <a:p>
            <a:r>
              <a:rPr lang="en-US" dirty="0"/>
              <a:t>The initial arrangement of given numbers can be in any of the following three orders.</a:t>
            </a:r>
          </a:p>
          <a:p>
            <a:pPr marL="1001712" lvl="1" indent="-457200">
              <a:buFont typeface="+mj-lt"/>
              <a:buAutoNum type="arabicPeriod"/>
            </a:pPr>
            <a:r>
              <a:rPr lang="en-US" dirty="0"/>
              <a:t>Numbers are already in required order, i.e., Ascending order </a:t>
            </a:r>
          </a:p>
          <a:p>
            <a:pPr marL="544512" lvl="1" indent="0">
              <a:buNone/>
            </a:pPr>
            <a:r>
              <a:rPr lang="en-US" dirty="0"/>
              <a:t>No change is required – </a:t>
            </a:r>
            <a:r>
              <a:rPr lang="en-US" b="1" dirty="0">
                <a:solidFill>
                  <a:srgbClr val="A71160"/>
                </a:solidFill>
              </a:rPr>
              <a:t>Best Case</a:t>
            </a:r>
          </a:p>
          <a:p>
            <a:pPr marL="1001712" lvl="1" indent="-457200">
              <a:buFont typeface="+mj-lt"/>
              <a:buAutoNum type="arabicPeriod" startAt="2"/>
            </a:pPr>
            <a:r>
              <a:rPr lang="en-US" dirty="0"/>
              <a:t>Numbers are randomly arranged initially.</a:t>
            </a:r>
          </a:p>
          <a:p>
            <a:pPr marL="544512" lvl="1" indent="0">
              <a:buNone/>
            </a:pPr>
            <a:r>
              <a:rPr lang="en-US" dirty="0"/>
              <a:t>Some numbers will change their position – </a:t>
            </a:r>
            <a:r>
              <a:rPr lang="en-US" b="1" dirty="0">
                <a:solidFill>
                  <a:srgbClr val="A71160"/>
                </a:solidFill>
              </a:rPr>
              <a:t>Average Case</a:t>
            </a:r>
          </a:p>
          <a:p>
            <a:pPr marL="1001712" lvl="1" indent="-457200">
              <a:buFont typeface="+mj-lt"/>
              <a:buAutoNum type="arabicPeriod" startAt="3"/>
            </a:pPr>
            <a:r>
              <a:rPr lang="en-US" dirty="0"/>
              <a:t>Numbers are initially arranged in Descending or Decreasing order. </a:t>
            </a:r>
          </a:p>
          <a:p>
            <a:pPr marL="544512" lvl="1" indent="0">
              <a:buNone/>
            </a:pPr>
            <a:r>
              <a:rPr lang="en-US" dirty="0"/>
              <a:t>All numbers will change their position – </a:t>
            </a:r>
            <a:r>
              <a:rPr lang="en-US" b="1" dirty="0">
                <a:solidFill>
                  <a:srgbClr val="A71160"/>
                </a:solidFill>
              </a:rPr>
              <a:t>Worst Case</a:t>
            </a:r>
          </a:p>
          <a:p>
            <a:pPr marL="1001712" lvl="1" indent="-45720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018296"/>
                  </p:ext>
                </p:extLst>
              </p:nvPr>
            </p:nvGraphicFramePr>
            <p:xfrm>
              <a:off x="3623361" y="4342418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1398714470"/>
                        </a:ext>
                      </a:extLst>
                    </a:gridCol>
                  </a:tblGrid>
                  <a:tr h="3423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018296"/>
                  </p:ext>
                </p:extLst>
              </p:nvPr>
            </p:nvGraphicFramePr>
            <p:xfrm>
              <a:off x="3623361" y="4342418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139871447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9" t="-1515" r="-5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149" t="-1515" r="-4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149" t="-1515" r="-3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149" t="-1515" r="-2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1149" t="-1515" r="-1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1149" t="-1515" r="-2299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409004"/>
                  </p:ext>
                </p:extLst>
              </p:nvPr>
            </p:nvGraphicFramePr>
            <p:xfrm>
              <a:off x="3623361" y="4926380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9598542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409004"/>
                  </p:ext>
                </p:extLst>
              </p:nvPr>
            </p:nvGraphicFramePr>
            <p:xfrm>
              <a:off x="3623361" y="4926380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95985421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1515" r="-5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1515" r="-4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49" t="-1515" r="-3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49" t="-1515" r="-2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49" t="-1515" r="-1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149" t="-1515" r="-2299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8931786"/>
                  </p:ext>
                </p:extLst>
              </p:nvPr>
            </p:nvGraphicFramePr>
            <p:xfrm>
              <a:off x="3623361" y="5510343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xmlns="" val="155601329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8931786"/>
                  </p:ext>
                </p:extLst>
              </p:nvPr>
            </p:nvGraphicFramePr>
            <p:xfrm>
              <a:off x="3623361" y="5510343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155601329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49" t="-1515" r="-5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149" t="-1515" r="-4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149" t="-1515" r="-3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149" t="-1515" r="-2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149" t="-1515" r="-1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1149" t="-1515" r="-2299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5290841"/>
                  </p:ext>
                </p:extLst>
              </p:nvPr>
            </p:nvGraphicFramePr>
            <p:xfrm>
              <a:off x="8027721" y="4926380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54758564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5290841"/>
                  </p:ext>
                </p:extLst>
              </p:nvPr>
            </p:nvGraphicFramePr>
            <p:xfrm>
              <a:off x="8027721" y="4926380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54758564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9" t="-1515" r="-5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149" t="-1515" r="-4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149" t="-1515" r="-3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149" t="-1515" r="-2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149" t="-1515" r="-1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1149" t="-1515" r="-2299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>
            <a:off x="6797049" y="4540538"/>
            <a:ext cx="1230672" cy="583962"/>
          </a:xfrm>
          <a:prstGeom prst="straightConnector1">
            <a:avLst/>
          </a:prstGeom>
          <a:ln w="95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>
            <a:off x="6797049" y="5124500"/>
            <a:ext cx="1230672" cy="0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 flipV="1">
            <a:off x="6797049" y="5124500"/>
            <a:ext cx="1230672" cy="583963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1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Sorting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sorting numbers in Ascending / Increasing order.</a:t>
            </a:r>
          </a:p>
          <a:p>
            <a:r>
              <a:rPr lang="en-US" dirty="0"/>
              <a:t>The initial arrangement of given numbers can be in any of the following three orders.</a:t>
            </a:r>
          </a:p>
          <a:p>
            <a:pPr marL="544512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080504"/>
                  </p:ext>
                </p:extLst>
              </p:nvPr>
            </p:nvGraphicFramePr>
            <p:xfrm>
              <a:off x="3623361" y="4786169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1398714470"/>
                        </a:ext>
                      </a:extLst>
                    </a:gridCol>
                  </a:tblGrid>
                  <a:tr h="3423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080504"/>
                  </p:ext>
                </p:extLst>
              </p:nvPr>
            </p:nvGraphicFramePr>
            <p:xfrm>
              <a:off x="3623361" y="4786169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139871447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9" t="-1515" r="-5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149" t="-1515" r="-4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149" t="-1515" r="-3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149" t="-1515" r="-2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1149" t="-1515" r="-1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1149" t="-1515" r="-2299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004732"/>
                  </p:ext>
                </p:extLst>
              </p:nvPr>
            </p:nvGraphicFramePr>
            <p:xfrm>
              <a:off x="3623361" y="5370131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9598542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004732"/>
                  </p:ext>
                </p:extLst>
              </p:nvPr>
            </p:nvGraphicFramePr>
            <p:xfrm>
              <a:off x="3623361" y="5370131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95985421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1515" r="-5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1515" r="-4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49" t="-1515" r="-3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49" t="-1515" r="-2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49" t="-1515" r="-1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149" t="-1515" r="-2299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935437"/>
                  </p:ext>
                </p:extLst>
              </p:nvPr>
            </p:nvGraphicFramePr>
            <p:xfrm>
              <a:off x="3623361" y="5954094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xmlns="" val="155601329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935437"/>
                  </p:ext>
                </p:extLst>
              </p:nvPr>
            </p:nvGraphicFramePr>
            <p:xfrm>
              <a:off x="3623361" y="5954094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155601329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49" t="-1515" r="-5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149" t="-1515" r="-4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149" t="-1515" r="-3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149" t="-1515" r="-2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149" t="-1515" r="-1022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1149" t="-1515" r="-2299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46818"/>
                  </p:ext>
                </p:extLst>
              </p:nvPr>
            </p:nvGraphicFramePr>
            <p:xfrm>
              <a:off x="8027721" y="5370131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xmlns="" val="254758564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dirty="0" smtClean="0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46818"/>
                  </p:ext>
                </p:extLst>
              </p:nvPr>
            </p:nvGraphicFramePr>
            <p:xfrm>
              <a:off x="8027721" y="5370131"/>
              <a:ext cx="3173688" cy="396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28948">
                      <a:extLst>
                        <a:ext uri="{9D8B030D-6E8A-4147-A177-3AD203B41FA5}">
                          <a16:colId xmlns:a16="http://schemas.microsoft.com/office/drawing/2014/main" val="254758564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9" t="-1515" r="-5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149" t="-1515" r="-4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149" t="-1515" r="-3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149" t="-1515" r="-2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149" t="-1515" r="-10229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599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1149" t="-1515" r="-2299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>
            <a:off x="6797049" y="4984289"/>
            <a:ext cx="1230672" cy="583962"/>
          </a:xfrm>
          <a:prstGeom prst="straightConnector1">
            <a:avLst/>
          </a:prstGeom>
          <a:ln w="95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>
            <a:off x="6797049" y="5568251"/>
            <a:ext cx="1230672" cy="0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 flipV="1">
            <a:off x="6797049" y="5568251"/>
            <a:ext cx="1230672" cy="583963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1569" y="2012832"/>
            <a:ext cx="3474720" cy="228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 algn="just"/>
            <a:r>
              <a:rPr lang="en-US" sz="2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Case 1: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Numbers are already in required order, i.e., Ascending order </a:t>
            </a:r>
          </a:p>
          <a:p>
            <a:pPr indent="-457200" algn="just"/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 change is required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418" y="2012832"/>
            <a:ext cx="3474720" cy="228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 algn="just"/>
            <a:r>
              <a:rPr lang="en-US" sz="2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Case 2: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Numbers are randomly arranged </a:t>
            </a:r>
            <a:r>
              <a:rPr lang="en-US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initially. Some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numbers will change their position</a:t>
            </a:r>
          </a:p>
          <a:p>
            <a:pPr indent="-57150" algn="just">
              <a:spcAft>
                <a:spcPts val="12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5820" y="2012832"/>
            <a:ext cx="3474720" cy="228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 algn="just"/>
            <a:r>
              <a:rPr lang="en-US" sz="2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Case 3: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Numbers are initially arranged in Descending </a:t>
            </a:r>
            <a:r>
              <a:rPr lang="en-US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order so, all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numbers will change their position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5929" y="3752879"/>
            <a:ext cx="2286000" cy="548640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Best Case 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4778" y="3752879"/>
            <a:ext cx="2286000" cy="54864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Average Case 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20180" y="3752879"/>
            <a:ext cx="2286000" cy="54864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Worst Case </a:t>
            </a:r>
            <a:endParaRPr lang="en-US" sz="2400" dirty="0">
              <a:solidFill>
                <a:srgbClr val="A71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Best, Average, &amp; Worst Case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057053"/>
              </p:ext>
            </p:extLst>
          </p:nvPr>
        </p:nvGraphicFramePr>
        <p:xfrm>
          <a:off x="1247774" y="1707401"/>
          <a:ext cx="9601199" cy="825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6999">
                  <a:extLst>
                    <a:ext uri="{9D8B030D-6E8A-4147-A177-3AD203B41FA5}">
                      <a16:colId xmlns:a16="http://schemas.microsoft.com/office/drawing/2014/main" xmlns="" val="2537892373"/>
                    </a:ext>
                  </a:extLst>
                </a:gridCol>
                <a:gridCol w="2352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3976">
                  <a:extLst>
                    <a:ext uri="{9D8B030D-6E8A-4147-A177-3AD203B41FA5}">
                      <a16:colId xmlns:a16="http://schemas.microsoft.com/office/drawing/2014/main" xmlns="" val="3362168067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Problem 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Best Case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 Case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Worst Case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901244"/>
              </p:ext>
            </p:extLst>
          </p:nvPr>
        </p:nvGraphicFramePr>
        <p:xfrm>
          <a:off x="1247773" y="2534044"/>
          <a:ext cx="9601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8483">
                  <a:extLst>
                    <a:ext uri="{9D8B030D-6E8A-4147-A177-3AD203B41FA5}">
                      <a16:colId xmlns:a16="http://schemas.microsoft.com/office/drawing/2014/main" xmlns="" val="3789358302"/>
                    </a:ext>
                  </a:extLst>
                </a:gridCol>
                <a:gridCol w="2350078">
                  <a:extLst>
                    <a:ext uri="{9D8B030D-6E8A-4147-A177-3AD203B41FA5}">
                      <a16:colId xmlns:a16="http://schemas.microsoft.com/office/drawing/2014/main" xmlns="" val="1613497744"/>
                    </a:ext>
                  </a:extLst>
                </a:gridCol>
                <a:gridCol w="2530016">
                  <a:extLst>
                    <a:ext uri="{9D8B030D-6E8A-4147-A177-3AD203B41FA5}">
                      <a16:colId xmlns:a16="http://schemas.microsoft.com/office/drawing/2014/main" xmlns="" val="3313175590"/>
                    </a:ext>
                  </a:extLst>
                </a:gridCol>
                <a:gridCol w="2812623">
                  <a:extLst>
                    <a:ext uri="{9D8B030D-6E8A-4147-A177-3AD203B41FA5}">
                      <a16:colId xmlns:a16="http://schemas.microsoft.com/office/drawing/2014/main" xmlns="" val="29724571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solidFill>
                            <a:srgbClr val="A71160"/>
                          </a:solidFill>
                        </a:rPr>
                        <a:t>Linear Search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Element at the first position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Element in any of the middle positions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Element at last position or not present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7EB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5423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78192"/>
              </p:ext>
            </p:extLst>
          </p:nvPr>
        </p:nvGraphicFramePr>
        <p:xfrm>
          <a:off x="1247773" y="3235468"/>
          <a:ext cx="9601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8786">
                  <a:extLst>
                    <a:ext uri="{9D8B030D-6E8A-4147-A177-3AD203B41FA5}">
                      <a16:colId xmlns:a16="http://schemas.microsoft.com/office/drawing/2014/main" xmlns="" val="2695042085"/>
                    </a:ext>
                  </a:extLst>
                </a:gridCol>
                <a:gridCol w="2345801">
                  <a:extLst>
                    <a:ext uri="{9D8B030D-6E8A-4147-A177-3AD203B41FA5}">
                      <a16:colId xmlns:a16="http://schemas.microsoft.com/office/drawing/2014/main" xmlns="" val="1613497744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xmlns="" val="3313175590"/>
                    </a:ext>
                  </a:extLst>
                </a:gridCol>
                <a:gridCol w="2814428">
                  <a:extLst>
                    <a:ext uri="{9D8B030D-6E8A-4147-A177-3AD203B41FA5}">
                      <a16:colId xmlns:a16="http://schemas.microsoft.com/office/drawing/2014/main" xmlns="" val="297245711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solidFill>
                            <a:srgbClr val="A71160"/>
                          </a:solidFill>
                        </a:rPr>
                        <a:t>Book Finder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The first book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Any book in-between</a:t>
                      </a:r>
                    </a:p>
                    <a:p>
                      <a:pPr algn="just"/>
                      <a:endParaRPr lang="en-US" sz="2000" b="0" dirty="0" smtClean="0"/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The last book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329156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6658"/>
              </p:ext>
            </p:extLst>
          </p:nvPr>
        </p:nvGraphicFramePr>
        <p:xfrm>
          <a:off x="1247773" y="3940976"/>
          <a:ext cx="96012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3273">
                  <a:extLst>
                    <a:ext uri="{9D8B030D-6E8A-4147-A177-3AD203B41FA5}">
                      <a16:colId xmlns:a16="http://schemas.microsoft.com/office/drawing/2014/main" xmlns="" val="3251830095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xmlns="" val="1613497744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xmlns="" val="3313175590"/>
                    </a:ext>
                  </a:extLst>
                </a:gridCol>
                <a:gridCol w="2814428">
                  <a:extLst>
                    <a:ext uri="{9D8B030D-6E8A-4147-A177-3AD203B41FA5}">
                      <a16:colId xmlns:a16="http://schemas.microsoft.com/office/drawing/2014/main" xmlns="" val="297245711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solidFill>
                            <a:srgbClr val="A71160"/>
                          </a:solidFill>
                        </a:rPr>
                        <a:t>Sorting </a:t>
                      </a:r>
                    </a:p>
                  </a:txBody>
                  <a:tcPr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Already sorted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Randomly arranged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E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/>
                        <a:t>Sorted in reverse order </a:t>
                      </a:r>
                    </a:p>
                  </a:txBody>
                  <a:tcPr>
                    <a:lnL w="12700" cap="flat" cmpd="sng" algn="ctr">
                      <a:solidFill>
                        <a:srgbClr val="A01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EB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5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Notations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9EBF344-4A7B-4C4A-AF6D-6441BD040AB3}"/>
              </a:ext>
            </a:extLst>
          </p:cNvPr>
          <p:cNvCxnSpPr>
            <a:cxnSpLocks/>
          </p:cNvCxnSpPr>
          <p:nvPr/>
        </p:nvCxnSpPr>
        <p:spPr>
          <a:xfrm>
            <a:off x="1191446" y="-17287"/>
            <a:ext cx="0" cy="5486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BD1E24D-7739-4C4F-8234-2614FB54ADBC}"/>
              </a:ext>
            </a:extLst>
          </p:cNvPr>
          <p:cNvSpPr/>
          <p:nvPr/>
        </p:nvSpPr>
        <p:spPr>
          <a:xfrm>
            <a:off x="954165" y="534989"/>
            <a:ext cx="474562" cy="474562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ym typeface="Wingdings 2" panose="05020102010507070707" pitchFamily="18" charset="2"/>
              </a:rPr>
              <a:t>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F422F9-3B3A-4A97-ADB3-F83B13E11C16}"/>
              </a:ext>
            </a:extLst>
          </p:cNvPr>
          <p:cNvSpPr txBox="1"/>
          <p:nvPr/>
        </p:nvSpPr>
        <p:spPr>
          <a:xfrm>
            <a:off x="1527893" y="720132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Looping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34260FD-CAA3-43A0-977C-7E4B57013872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191446" y="1009551"/>
            <a:ext cx="0" cy="502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A2F9A4-6988-4274-8384-12496EC9D59D}"/>
              </a:ext>
            </a:extLst>
          </p:cNvPr>
          <p:cNvSpPr txBox="1"/>
          <p:nvPr/>
        </p:nvSpPr>
        <p:spPr>
          <a:xfrm>
            <a:off x="1512750" y="530001"/>
            <a:ext cx="889834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D1457"/>
                </a:solidFill>
              </a:rPr>
              <a:t>Outline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Analysis of Algorithm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The efficient algorithm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Average, Best and Worst case analysis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Asymptotic Notations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Analyzing control statement </a:t>
            </a:r>
            <a:endParaRPr lang="en-US" sz="2400" dirty="0" smtClean="0">
              <a:solidFill>
                <a:srgbClr val="424242"/>
              </a:solidFill>
            </a:endParaRP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Loop invariant and the correctness of the algorithm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Sorting Algorithms and analysis: Bubble sort, Selection sort, Insertion sort, Shell sort and Heap sort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Sorting in linear time : Bucket sort, Radix sort and Counting sort</a:t>
            </a:r>
          </a:p>
          <a:p>
            <a:pPr marL="800100" lvl="1" indent="-342900">
              <a:spcBef>
                <a:spcPts val="1200"/>
              </a:spcBef>
              <a:buClr>
                <a:srgbClr val="42424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24242"/>
                </a:solidFill>
              </a:rPr>
              <a:t>Amortized analysis</a:t>
            </a:r>
          </a:p>
        </p:txBody>
      </p:sp>
    </p:spTree>
    <p:extLst>
      <p:ext uri="{BB962C8B-B14F-4D97-AF65-F5344CB8AC3E}">
        <p14:creationId xmlns:p14="http://schemas.microsoft.com/office/powerpoint/2010/main" val="20710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A71160"/>
                </a:solidFill>
              </a:rPr>
              <a:t>theoretical (priori) approach </a:t>
            </a:r>
            <a:r>
              <a:rPr lang="en-US" dirty="0"/>
              <a:t>of analyzing an algorithm to measure the efficiency does not depend on the implementation of the algorithm.   </a:t>
            </a:r>
          </a:p>
          <a:p>
            <a:r>
              <a:rPr lang="en-US" dirty="0"/>
              <a:t>In this approach, the running time of an algorithm is describes as </a:t>
            </a:r>
            <a:r>
              <a:rPr lang="en-US" dirty="0">
                <a:solidFill>
                  <a:srgbClr val="A71160"/>
                </a:solidFill>
              </a:rPr>
              <a:t>Asymptotic Notations. </a:t>
            </a:r>
          </a:p>
          <a:p>
            <a:r>
              <a:rPr lang="en-US" dirty="0"/>
              <a:t>Computing the running time of algorithm’s operations in mathematical units of computation and defining the mathematical formula of its run-time performance is referred to as </a:t>
            </a:r>
            <a:r>
              <a:rPr lang="en-US" dirty="0">
                <a:solidFill>
                  <a:srgbClr val="A71160"/>
                </a:solidFill>
              </a:rPr>
              <a:t>Asymptotic Analysis. </a:t>
            </a:r>
          </a:p>
          <a:p>
            <a:r>
              <a:rPr lang="en-US" dirty="0"/>
              <a:t>An algorithm </a:t>
            </a:r>
            <a:r>
              <a:rPr lang="en-US" dirty="0">
                <a:solidFill>
                  <a:srgbClr val="A71160"/>
                </a:solidFill>
              </a:rPr>
              <a:t>may not have </a:t>
            </a:r>
            <a:r>
              <a:rPr lang="en-US" dirty="0"/>
              <a:t>the same performance for different types of inputs. With the increase in the input size, the performance will change.</a:t>
            </a:r>
          </a:p>
          <a:p>
            <a:r>
              <a:rPr lang="en-US" dirty="0"/>
              <a:t>Asymptotic analysis accomplishes the study of </a:t>
            </a:r>
            <a:r>
              <a:rPr lang="en-US" dirty="0">
                <a:solidFill>
                  <a:srgbClr val="A71160"/>
                </a:solidFill>
              </a:rPr>
              <a:t>change in performance </a:t>
            </a:r>
            <a:r>
              <a:rPr lang="en-US" dirty="0"/>
              <a:t>of the algorithm with the change in the order of the input size.</a:t>
            </a:r>
          </a:p>
          <a:p>
            <a:r>
              <a:rPr lang="en-US" dirty="0"/>
              <a:t>Using Asymptotic analysis, we can very well define the </a:t>
            </a:r>
            <a:r>
              <a:rPr lang="en-US" dirty="0">
                <a:solidFill>
                  <a:srgbClr val="A71160"/>
                </a:solidFill>
              </a:rPr>
              <a:t>best case, average case, and worst case</a:t>
            </a:r>
            <a:r>
              <a:rPr lang="en-US" dirty="0"/>
              <a:t> scenario of an algorithm.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Asymptotic notations are mathematical notations used to represent the </a:t>
                </a:r>
                <a:r>
                  <a:rPr lang="en-US" dirty="0">
                    <a:solidFill>
                      <a:srgbClr val="A71160"/>
                    </a:solidFill>
                  </a:rPr>
                  <a:t>time complexity </a:t>
                </a:r>
                <a:r>
                  <a:rPr lang="en-US" dirty="0"/>
                  <a:t>of algorithms for Asymptotic analysis.</a:t>
                </a:r>
              </a:p>
              <a:p>
                <a:r>
                  <a:rPr lang="en-US" dirty="0"/>
                  <a:t>Following are the </a:t>
                </a:r>
                <a:r>
                  <a:rPr lang="en-US" dirty="0">
                    <a:solidFill>
                      <a:srgbClr val="A71160"/>
                    </a:solidFill>
                  </a:rPr>
                  <a:t>commonly used asymptotic notations </a:t>
                </a:r>
                <a:r>
                  <a:rPr lang="en-US" dirty="0"/>
                  <a:t>to calculate the running time complexity of an algorithm.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Ο</m:t>
                    </m:r>
                  </m:oMath>
                </a14:m>
                <a:r>
                  <a:rPr lang="en-US" dirty="0"/>
                  <a:t> Notation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Notation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</a:t>
                </a:r>
              </a:p>
              <a:p>
                <a:r>
                  <a:rPr lang="en-US" dirty="0"/>
                  <a:t>This is also known as an algorithm’s </a:t>
                </a:r>
                <a:r>
                  <a:rPr lang="en-US" dirty="0">
                    <a:solidFill>
                      <a:srgbClr val="A71160"/>
                    </a:solidFill>
                  </a:rPr>
                  <a:t>growth rate.</a:t>
                </a:r>
              </a:p>
              <a:p>
                <a:r>
                  <a:rPr lang="en-US" dirty="0"/>
                  <a:t>Asymptotic Notations are used,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To characterize the </a:t>
                </a:r>
                <a:r>
                  <a:rPr lang="en-US" dirty="0">
                    <a:solidFill>
                      <a:srgbClr val="A71160"/>
                    </a:solidFill>
                  </a:rPr>
                  <a:t>complexity</a:t>
                </a:r>
                <a:r>
                  <a:rPr lang="en-US" dirty="0"/>
                  <a:t> of an algorithm.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To compare the </a:t>
                </a:r>
                <a:r>
                  <a:rPr lang="en-US" dirty="0">
                    <a:solidFill>
                      <a:srgbClr val="A71160"/>
                    </a:solidFill>
                  </a:rPr>
                  <a:t>performance</a:t>
                </a:r>
                <a:r>
                  <a:rPr lang="en-US" dirty="0"/>
                  <a:t> of two or more algorithms solving the same problem.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9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dirty="0"/>
                  <a:t>-Notation (Big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dirty="0"/>
                  <a:t> notation) (Upper Bound)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9402" b="-18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formal way to express the </a:t>
                </a:r>
                <a:r>
                  <a:rPr lang="en-US" dirty="0">
                    <a:solidFill>
                      <a:srgbClr val="A71160"/>
                    </a:solidFill>
                  </a:rPr>
                  <a:t>upper bound </a:t>
                </a:r>
                <a:r>
                  <a:rPr lang="en-US" dirty="0"/>
                  <a:t>of an algorithm's running time. </a:t>
                </a:r>
                <a:endParaRPr lang="en-US" dirty="0" smtClean="0"/>
              </a:p>
              <a:p>
                <a:r>
                  <a:rPr lang="en-US" dirty="0" smtClean="0"/>
                  <a:t>It </a:t>
                </a:r>
                <a:r>
                  <a:rPr lang="en-US" dirty="0"/>
                  <a:t>measures the </a:t>
                </a:r>
                <a:r>
                  <a:rPr lang="en-US" dirty="0">
                    <a:solidFill>
                      <a:srgbClr val="A71160"/>
                    </a:solidFill>
                  </a:rPr>
                  <a:t>worst case time complexity </a:t>
                </a:r>
                <a:r>
                  <a:rPr lang="en-US" dirty="0"/>
                  <a:t>or the longest amount of time an algorithm can possibly take to complete.</a:t>
                </a:r>
              </a:p>
              <a:p>
                <a:r>
                  <a:rPr lang="en-US" dirty="0"/>
                  <a:t>For a given function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denote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/>
                  <a:t>the set of functions,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727" y="2765582"/>
                <a:ext cx="11215692" cy="73152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= 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 : there exist positive constants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 such </a:t>
                </a:r>
                <a:r>
                  <a:rPr lang="en-US" sz="2200" dirty="0" smtClean="0">
                    <a:solidFill>
                      <a:srgbClr val="002060"/>
                    </a:solidFill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cg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200" dirty="0" smtClean="0">
                    <a:solidFill>
                      <a:srgbClr val="002060"/>
                    </a:solidFill>
                  </a:rPr>
                  <a:t>}</a:t>
                </a:r>
                <a:endParaRPr 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27" y="2765582"/>
                <a:ext cx="11215692" cy="731520"/>
              </a:xfrm>
              <a:prstGeom prst="roundRect">
                <a:avLst/>
              </a:prstGeom>
              <a:blipFill rotWithShape="0">
                <a:blip r:embed="rId4"/>
                <a:stretch>
                  <a:fillRect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69727" y="2765582"/>
            <a:ext cx="11215692" cy="731520"/>
          </a:xfrm>
          <a:prstGeom prst="roundRect">
            <a:avLst/>
          </a:prstGeom>
          <a:noFill/>
          <a:ln w="19050">
            <a:solidFill>
              <a:srgbClr val="A71160"/>
            </a:solidFill>
          </a:ln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466" y="3606975"/>
            <a:ext cx="5499069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an asymptotically 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upper bound </a:t>
                </a:r>
                <a:r>
                  <a:rPr lang="en-US" sz="2400" dirty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implies: 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“≤” 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 algn="just"/>
                <a:endParaRPr lang="en-US" sz="2400" b="1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An </a:t>
                </a:r>
                <a:r>
                  <a:rPr lang="en-US" sz="2400" dirty="0">
                    <a:solidFill>
                      <a:schemeClr val="bg1"/>
                    </a:solidFill>
                  </a:rPr>
                  <a:t>upper bound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of an algorithm defines the maximum time required, we can always solve the problem in at most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time. 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Time </a:t>
                </a:r>
                <a:r>
                  <a:rPr lang="en-US" sz="2400" dirty="0">
                    <a:solidFill>
                      <a:schemeClr val="bg1"/>
                    </a:solidFill>
                  </a:rPr>
                  <a:t>taken by a known algorithm to solve a problem with worse case input gives the upper bound.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 rotWithShape="0">
                <a:blip r:embed="rId2"/>
                <a:stretch>
                  <a:fillRect l="-1300" r="-1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-1"/>
                <a:ext cx="6096000" cy="830997"/>
              </a:xfrm>
              <a:prstGeom prst="rect">
                <a:avLst/>
              </a:prstGeom>
              <a:noFill/>
            </p:spPr>
            <p:txBody>
              <a:bodyPr wrap="square" lIns="27432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rgbClr val="424242"/>
                    </a:solidFill>
                  </a:rPr>
                  <a:t>Big(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sz="3200" b="1" dirty="0" smtClean="0">
                    <a:solidFill>
                      <a:srgbClr val="424242"/>
                    </a:solidFill>
                  </a:rPr>
                  <a:t>) Notation</a:t>
                </a:r>
                <a:endParaRPr lang="en-US" sz="32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6096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93" y="2069550"/>
            <a:ext cx="3943350" cy="266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985183" y="1435941"/>
            <a:ext cx="0" cy="3795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5184" y="5218801"/>
            <a:ext cx="457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97134" y="3636725"/>
            <a:ext cx="0" cy="16002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23323" y="5239388"/>
                <a:ext cx="2507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23" y="5239388"/>
                <a:ext cx="250767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5131" y="5163093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31" y="5163093"/>
                <a:ext cx="57011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66087" y="4976893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87" y="4976893"/>
                <a:ext cx="57011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26985" y="1587299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85" y="1587299"/>
                <a:ext cx="957064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254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67714" y="2683018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14" y="2683018"/>
                <a:ext cx="957064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1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dirty="0"/>
                  <a:t>-Notation (Omega notation) (Lower Bound)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9402" b="-18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Big Omega notation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) is </a:t>
                </a:r>
                <a:r>
                  <a:rPr lang="en-US" dirty="0"/>
                  <a:t>used to define the </a:t>
                </a:r>
                <a:r>
                  <a:rPr lang="en-US" dirty="0">
                    <a:solidFill>
                      <a:srgbClr val="A71160"/>
                    </a:solidFill>
                  </a:rPr>
                  <a:t>lower bound </a:t>
                </a:r>
                <a:r>
                  <a:rPr lang="en-US" dirty="0"/>
                  <a:t>of any algorithm or we can say the best case of any algorithm.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always indicates the </a:t>
                </a:r>
                <a:r>
                  <a:rPr lang="en-US" dirty="0">
                    <a:solidFill>
                      <a:srgbClr val="A71160"/>
                    </a:solidFill>
                  </a:rPr>
                  <a:t>minimum time required</a:t>
                </a:r>
                <a:r>
                  <a:rPr lang="en-US" dirty="0"/>
                  <a:t> for any algorithm for all input values, therefore the best case of any algorithm.</a:t>
                </a:r>
              </a:p>
              <a:p>
                <a:r>
                  <a:rPr lang="en-US" dirty="0" smtClean="0"/>
                  <a:t>When a </a:t>
                </a:r>
                <a:r>
                  <a:rPr lang="en-US" dirty="0"/>
                  <a:t>time complexity for any algorithm </a:t>
                </a:r>
                <a:r>
                  <a:rPr lang="en-US" dirty="0" smtClean="0"/>
                  <a:t>is represented in </a:t>
                </a:r>
                <a:r>
                  <a:rPr lang="en-US" dirty="0"/>
                  <a:t>the form of big-Ω, </a:t>
                </a:r>
                <a:r>
                  <a:rPr lang="en-US" dirty="0" smtClean="0"/>
                  <a:t>it means </a:t>
                </a:r>
                <a:r>
                  <a:rPr lang="en-US" dirty="0"/>
                  <a:t>that the algorithm will take </a:t>
                </a:r>
                <a:r>
                  <a:rPr lang="en-US" dirty="0" smtClean="0">
                    <a:solidFill>
                      <a:srgbClr val="A71160"/>
                    </a:solidFill>
                  </a:rPr>
                  <a:t>at least </a:t>
                </a:r>
                <a:r>
                  <a:rPr lang="en-US" dirty="0">
                    <a:solidFill>
                      <a:srgbClr val="A71160"/>
                    </a:solidFill>
                  </a:rPr>
                  <a:t>this much time </a:t>
                </a:r>
                <a:r>
                  <a:rPr lang="en-US" dirty="0"/>
                  <a:t>to </a:t>
                </a:r>
                <a:r>
                  <a:rPr lang="en-US" dirty="0" smtClean="0"/>
                  <a:t>complete </a:t>
                </a:r>
                <a:r>
                  <a:rPr lang="en-US" dirty="0"/>
                  <a:t>it's execution. It can definitely take more time than this too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For a given function 𝑔(𝑛), we denote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𝑔(𝑛)) the set of functions</a:t>
                </a:r>
                <a:r>
                  <a:rPr lang="en-US" dirty="0" smtClean="0"/>
                  <a:t>,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878" y="4295636"/>
                <a:ext cx="11338560" cy="73152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22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))={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2200" i="0" dirty="0" smtClean="0">
                    <a:solidFill>
                      <a:srgbClr val="002060"/>
                    </a:solidFill>
                    <a:latin typeface="+mj-lt"/>
                  </a:rPr>
                  <a:t>there exist positive constants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200" i="0" dirty="0" smtClean="0">
                    <a:solidFill>
                      <a:srgbClr val="00206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i="0" dirty="0" smtClean="0">
                    <a:solidFill>
                      <a:srgbClr val="002060"/>
                    </a:solidFill>
                    <a:latin typeface="+mj-lt"/>
                  </a:rPr>
                  <a:t> such that</a:t>
                </a:r>
                <a:r>
                  <a:rPr lang="en-US" sz="2200" b="0" i="0" dirty="0" smtClean="0">
                    <a:solidFill>
                      <a:srgbClr val="00206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cg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i="0" dirty="0" smtClean="0">
                    <a:solidFill>
                      <a:srgbClr val="002060"/>
                    </a:solidFill>
                    <a:latin typeface="+mj-lt"/>
                  </a:rPr>
                  <a:t>for all</a:t>
                </a:r>
                <a:r>
                  <a:rPr lang="en-US" sz="2200" b="0" i="0" dirty="0" smtClean="0">
                    <a:solidFill>
                      <a:srgbClr val="00206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b="0" i="0" dirty="0" smtClean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8" y="4295636"/>
                <a:ext cx="11338560" cy="7315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4878" y="4295636"/>
            <a:ext cx="11338560" cy="731520"/>
          </a:xfrm>
          <a:prstGeom prst="roundRect">
            <a:avLst/>
          </a:prstGeom>
          <a:noFill/>
          <a:ln w="19050">
            <a:solidFill>
              <a:srgbClr val="A71160"/>
            </a:solidFill>
          </a:ln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dirty="0"/>
                  <a:t>-Notation (Omega notation) (Lower Bound)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9402" b="-18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given function 𝑔(𝑛), we denote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𝑔(𝑛)) the set of functions</a:t>
                </a:r>
                <a:r>
                  <a:rPr lang="en-US" dirty="0" smtClean="0"/>
                  <a:t>,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6" t="-1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878" y="1479875"/>
                <a:ext cx="11338560" cy="73152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22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))={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l-GR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2200" i="0" dirty="0" smtClean="0">
                    <a:solidFill>
                      <a:srgbClr val="002060"/>
                    </a:solidFill>
                    <a:latin typeface="+mj-lt"/>
                  </a:rPr>
                  <a:t>there exist positive constants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200" i="0" dirty="0" smtClean="0">
                    <a:solidFill>
                      <a:srgbClr val="00206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i="0" dirty="0" smtClean="0">
                    <a:solidFill>
                      <a:srgbClr val="002060"/>
                    </a:solidFill>
                    <a:latin typeface="+mj-lt"/>
                  </a:rPr>
                  <a:t> such that</a:t>
                </a:r>
                <a:r>
                  <a:rPr lang="en-US" sz="2200" b="0" i="0" dirty="0" smtClean="0">
                    <a:solidFill>
                      <a:srgbClr val="00206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cg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i="0" dirty="0" smtClean="0">
                    <a:solidFill>
                      <a:srgbClr val="002060"/>
                    </a:solidFill>
                    <a:latin typeface="+mj-lt"/>
                  </a:rPr>
                  <a:t>for all</a:t>
                </a:r>
                <a:r>
                  <a:rPr lang="en-US" sz="2200" b="0" i="0" dirty="0" smtClean="0">
                    <a:solidFill>
                      <a:srgbClr val="00206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b="0" i="0" dirty="0" smtClean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8" y="1479875"/>
                <a:ext cx="11338560" cy="73152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4878" y="1479875"/>
            <a:ext cx="11338560" cy="731520"/>
          </a:xfrm>
          <a:prstGeom prst="roundRect">
            <a:avLst/>
          </a:prstGeom>
          <a:noFill/>
          <a:ln w="19050">
            <a:solidFill>
              <a:srgbClr val="A71160"/>
            </a:solidFill>
          </a:ln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653" y="2887825"/>
            <a:ext cx="598069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2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i="0" dirty="0" smtClean="0">
                    <a:solidFill>
                      <a:schemeClr val="bg1"/>
                    </a:solidFill>
                    <a:latin typeface="+mj-lt"/>
                  </a:rPr>
                  <a:t>is an asymptotically </a:t>
                </a:r>
                <a:r>
                  <a:rPr lang="en-US" sz="2400" b="1" i="0" dirty="0" smtClean="0">
                    <a:solidFill>
                      <a:schemeClr val="bg1"/>
                    </a:solidFill>
                    <a:latin typeface="+mj-lt"/>
                  </a:rPr>
                  <a:t>lower bound </a:t>
                </a:r>
                <a:r>
                  <a:rPr lang="en-US" sz="2400" i="0" dirty="0" smtClean="0">
                    <a:solidFill>
                      <a:schemeClr val="bg1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i="0" dirty="0" smtClean="0">
                  <a:solidFill>
                    <a:schemeClr val="bg1"/>
                  </a:solidFill>
                  <a:latin typeface="+mj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r>
                      <m:rPr>
                        <m:sty m:val="p"/>
                      </m:rPr>
                      <a:rPr lang="el-GR" sz="2400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implies: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)“≥” 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A </a:t>
                </a:r>
                <a:r>
                  <a:rPr lang="en-US" sz="2400" dirty="0">
                    <a:solidFill>
                      <a:schemeClr val="bg1"/>
                    </a:solidFill>
                  </a:rPr>
                  <a:t>lower bound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of an algorithm defines the minimum time required, it is not possible to have any other algorithm (for the same problem) whose time complexity is less than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for random input.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 rotWithShape="0">
                <a:blip r:embed="rId2"/>
                <a:stretch>
                  <a:fillRect l="-1300" r="-1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-1"/>
                <a:ext cx="6096000" cy="830997"/>
              </a:xfrm>
              <a:prstGeom prst="rect">
                <a:avLst/>
              </a:prstGeom>
              <a:noFill/>
            </p:spPr>
            <p:txBody>
              <a:bodyPr wrap="square" lIns="27432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rgbClr val="424242"/>
                    </a:solidFill>
                  </a:rPr>
                  <a:t>Big(</a:t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3200" b="1" dirty="0">
                    <a:solidFill>
                      <a:srgbClr val="424242"/>
                    </a:solidFill>
                  </a:rPr>
                  <a:t>)</a:t>
                </a:r>
                <a:r>
                  <a:rPr lang="en-US" sz="3200" b="1" dirty="0" smtClean="0">
                    <a:solidFill>
                      <a:srgbClr val="424242"/>
                    </a:solidFill>
                  </a:rPr>
                  <a:t> Notation</a:t>
                </a:r>
                <a:endParaRPr lang="en-US" sz="32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6096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23323" y="5239388"/>
                <a:ext cx="2507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l-GR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𝜴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23" y="5239388"/>
                <a:ext cx="250767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5131" y="5163093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31" y="5163093"/>
                <a:ext cx="570116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66087" y="4976893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87" y="4976893"/>
                <a:ext cx="57011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112" y="1836098"/>
            <a:ext cx="4572000" cy="2493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06434" y="2572504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34" y="2572504"/>
                <a:ext cx="957064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254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1845" y="1505975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845" y="1505975"/>
                <a:ext cx="957064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H="1">
            <a:off x="2013984" y="3460677"/>
            <a:ext cx="0" cy="173736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7111" y="1412971"/>
            <a:ext cx="0" cy="3795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7112" y="5195831"/>
            <a:ext cx="4754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6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dirty="0"/>
                  <a:t>-Notation (Theta notation) (Same order)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9402" b="-18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the formal way </a:t>
                </a:r>
                <a:r>
                  <a:rPr lang="en-US" dirty="0">
                    <a:solidFill>
                      <a:srgbClr val="A71160"/>
                    </a:solidFill>
                  </a:rPr>
                  <a:t>to </a:t>
                </a:r>
                <a:r>
                  <a:rPr lang="en-US" dirty="0" smtClean="0">
                    <a:solidFill>
                      <a:srgbClr val="A71160"/>
                    </a:solidFill>
                  </a:rPr>
                  <a:t>enclose </a:t>
                </a:r>
                <a:r>
                  <a:rPr lang="en-US" dirty="0"/>
                  <a:t>both the lower bound and the upper bound of an algorithm's running time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Since it represents the upper and the lower bound of the running time of an algorithm, it is used for analyzing </a:t>
                </a:r>
                <a:r>
                  <a:rPr lang="en-US" dirty="0">
                    <a:solidFill>
                      <a:srgbClr val="A71160"/>
                    </a:solidFill>
                  </a:rPr>
                  <a:t>the average case complexity </a:t>
                </a:r>
                <a:r>
                  <a:rPr lang="en-US" dirty="0"/>
                  <a:t>of an algorithm.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time </a:t>
                </a:r>
                <a:r>
                  <a:rPr lang="en-US" dirty="0" smtClean="0"/>
                  <a:t>complexity </a:t>
                </a:r>
                <a:r>
                  <a:rPr lang="en-US" dirty="0"/>
                  <a:t>represented by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notation is </a:t>
                </a:r>
                <a:r>
                  <a:rPr lang="en-US" dirty="0" smtClean="0"/>
                  <a:t>the range </a:t>
                </a:r>
                <a:r>
                  <a:rPr lang="en-US" dirty="0"/>
                  <a:t>within which </a:t>
                </a:r>
                <a:r>
                  <a:rPr lang="en-US" dirty="0">
                    <a:solidFill>
                      <a:srgbClr val="A71160"/>
                    </a:solidFill>
                  </a:rPr>
                  <a:t>the actual </a:t>
                </a:r>
                <a:r>
                  <a:rPr lang="en-US" dirty="0" smtClean="0">
                    <a:solidFill>
                      <a:srgbClr val="A71160"/>
                    </a:solidFill>
                  </a:rPr>
                  <a:t>running time </a:t>
                </a:r>
                <a:r>
                  <a:rPr lang="en-US" dirty="0"/>
                  <a:t>of </a:t>
                </a:r>
                <a:r>
                  <a:rPr lang="en-US" dirty="0" smtClean="0"/>
                  <a:t>the </a:t>
                </a:r>
                <a:r>
                  <a:rPr lang="en-US" dirty="0"/>
                  <a:t>algorithm will be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So, </a:t>
                </a:r>
                <a:r>
                  <a:rPr lang="en-US" dirty="0"/>
                  <a:t>it defines </a:t>
                </a:r>
                <a:r>
                  <a:rPr lang="en-US" dirty="0" smtClean="0">
                    <a:solidFill>
                      <a:srgbClr val="A71160"/>
                    </a:solidFill>
                  </a:rPr>
                  <a:t>the exact </a:t>
                </a:r>
                <a:r>
                  <a:rPr lang="en-US" dirty="0" smtClean="0"/>
                  <a:t>Asymptotic behavior of an algorithm.</a:t>
                </a:r>
              </a:p>
              <a:p>
                <a:r>
                  <a:rPr lang="en-US" dirty="0"/>
                  <a:t>For a given function 𝑔(𝑛), we denote by θ(𝑔(𝑛)) the set of functions,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4305757"/>
                <a:ext cx="11521440" cy="64008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))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= {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: </m:t>
                    </m:r>
                  </m:oMath>
                </a14:m>
                <a:r>
                  <a:rPr lang="en-US" sz="1900" i="0" dirty="0" smtClean="0">
                    <a:solidFill>
                      <a:srgbClr val="002060"/>
                    </a:solidFill>
                    <a:latin typeface="+mj-lt"/>
                  </a:rPr>
                  <a:t>there exist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19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, </m:t>
                    </m:r>
                    <m:sSub>
                      <m:sSub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19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and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900" b="0" i="0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such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that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900" dirty="0">
                        <a:solidFill>
                          <a:srgbClr val="002060"/>
                        </a:solidFill>
                      </a:rPr>
                      <m:t>all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900" i="1" dirty="0">
                        <a:solidFill>
                          <a:srgbClr val="002060"/>
                        </a:solidFill>
                      </a:rPr>
                      <m:t>}</m:t>
                    </m:r>
                  </m:oMath>
                </a14:m>
                <a:endParaRPr lang="en-US" sz="19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05757"/>
                <a:ext cx="11521440" cy="6400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7937" y="4292694"/>
            <a:ext cx="11521440" cy="640080"/>
          </a:xfrm>
          <a:prstGeom prst="roundRect">
            <a:avLst/>
          </a:prstGeom>
          <a:noFill/>
          <a:ln w="19050">
            <a:solidFill>
              <a:srgbClr val="A71160"/>
            </a:solidFill>
          </a:ln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a set, we can write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to indicate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a member of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)).</m:t>
                    </m:r>
                  </m:oMath>
                </a14:m>
                <a:endParaRPr lang="el-GR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an asymptotically tight bound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implies: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)“=” 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 rotWithShape="0">
                <a:blip r:embed="rId2"/>
                <a:stretch>
                  <a:fillRect l="-1300" r="-1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41196"/>
                <a:ext cx="6096000" cy="748603"/>
              </a:xfrm>
              <a:prstGeom prst="rect">
                <a:avLst/>
              </a:prstGeom>
              <a:noFill/>
            </p:spPr>
            <p:txBody>
              <a:bodyPr wrap="square" lIns="27432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1" dirty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sz="3200" dirty="0" smtClean="0"/>
                  <a:t>-</a:t>
                </a:r>
                <a:r>
                  <a:rPr lang="en-US" sz="3200" b="1" dirty="0" smtClean="0">
                    <a:solidFill>
                      <a:srgbClr val="424242"/>
                    </a:solidFill>
                  </a:rPr>
                  <a:t>Notation</a:t>
                </a:r>
                <a:endParaRPr lang="en-US" sz="32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196"/>
                <a:ext cx="6096000" cy="748603"/>
              </a:xfrm>
              <a:prstGeom prst="rect">
                <a:avLst/>
              </a:prstGeom>
              <a:blipFill>
                <a:blip r:embed="rId3"/>
                <a:stretch>
                  <a:fillRect b="-2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23323" y="5226325"/>
                <a:ext cx="2507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l-GR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23" y="5226325"/>
                <a:ext cx="2507672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09638" y="5163093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38" y="5163093"/>
                <a:ext cx="570116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66087" y="4963446"/>
                <a:ext cx="570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087" y="4963446"/>
                <a:ext cx="57011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16" y="1149424"/>
            <a:ext cx="4333875" cy="4057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88281" y="2782880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281" y="2782880"/>
                <a:ext cx="957064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15287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88281" y="1923473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281" y="1923473"/>
                <a:ext cx="957064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747111" y="1412971"/>
            <a:ext cx="0" cy="3795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7112" y="5195831"/>
            <a:ext cx="4754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832238" y="3346566"/>
            <a:ext cx="0" cy="18288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88281" y="917053"/>
                <a:ext cx="9570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281" y="917053"/>
                <a:ext cx="957064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1528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8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O-Notation (Big O notation) (Upper Bound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Ω-Notation </a:t>
            </a:r>
            <a:r>
              <a:rPr lang="en-US" dirty="0"/>
              <a:t>(Omega notation) (Lower Bound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θ-</a:t>
            </a:r>
            <a:r>
              <a:rPr lang="en-US" dirty="0"/>
              <a:t>Notation (Theta notation) (Same order)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2875" y="1534886"/>
                <a:ext cx="8138160" cy="76944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= {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 : there exist positive constants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424242"/>
                    </a:solidFill>
                  </a:rPr>
                  <a:t> such </a:t>
                </a:r>
                <a:r>
                  <a:rPr lang="en-US" sz="2200" dirty="0">
                    <a:solidFill>
                      <a:srgbClr val="424242"/>
                    </a:solidFill>
                  </a:rPr>
                  <a:t>that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for all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baseline="-25000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5" y="1534886"/>
                <a:ext cx="8138160" cy="769441"/>
              </a:xfrm>
              <a:prstGeom prst="rect">
                <a:avLst/>
              </a:prstGeom>
              <a:blipFill>
                <a:blip r:embed="rId2"/>
                <a:stretch>
                  <a:fillRect t="-3906" b="-14844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2875" y="3381104"/>
                <a:ext cx="8138160" cy="76944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200">
                    <a:solidFill>
                      <a:srgbClr val="424242"/>
                    </a:solidFill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Ω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>
                    <a:latin typeface="+mn-lt"/>
                  </a:rPr>
                  <a:t>there exist positive constants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𝒄𝒈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for </a:t>
                </a:r>
                <a:r>
                  <a:rPr lang="en-US" dirty="0" smtClean="0">
                    <a:latin typeface="+mn-lt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5" y="3381104"/>
                <a:ext cx="8138160" cy="769441"/>
              </a:xfrm>
              <a:prstGeom prst="rect">
                <a:avLst/>
              </a:prstGeom>
              <a:blipFill>
                <a:blip r:embed="rId3"/>
                <a:stretch>
                  <a:fillRect t="-5469" b="-14844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875" y="5227321"/>
                <a:ext cx="8138160" cy="7680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200">
                    <a:solidFill>
                      <a:srgbClr val="424242"/>
                    </a:solidFill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= {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>
                    <a:latin typeface="+mn-lt"/>
                  </a:rPr>
                  <a:t>there exist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such that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  <m:r>
                      <a:rPr lang="en-US" b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  <m:r>
                      <a:rPr lang="en-US" b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</m:oMath>
                </a14:m>
                <a:r>
                  <a:rPr lang="en-US" dirty="0"/>
                  <a:t>  for </a:t>
                </a:r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5" y="5227321"/>
                <a:ext cx="8138160" cy="768096"/>
              </a:xfrm>
              <a:prstGeom prst="rect">
                <a:avLst/>
              </a:prstGeom>
              <a:blipFill>
                <a:blip r:embed="rId4"/>
                <a:stretch>
                  <a:fillRect t="-5469" r="-1346" b="-1406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300753" y="1585840"/>
                <a:ext cx="2468880" cy="512064"/>
              </a:xfrm>
              <a:prstGeom prst="wedgeRoundRectCallout">
                <a:avLst>
                  <a:gd name="adj1" fmla="val -68749"/>
                  <a:gd name="adj2" fmla="val 3679"/>
                  <a:gd name="adj3" fmla="val 16667"/>
                </a:avLst>
              </a:prstGeom>
              <a:noFill/>
              <a:ln w="9525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53" y="1585840"/>
                <a:ext cx="2468880" cy="512064"/>
              </a:xfrm>
              <a:prstGeom prst="wedgeRoundRectCallout">
                <a:avLst>
                  <a:gd name="adj1" fmla="val -68749"/>
                  <a:gd name="adj2" fmla="val 3679"/>
                  <a:gd name="adj3" fmla="val 16667"/>
                </a:avLst>
              </a:prstGeom>
              <a:blipFill>
                <a:blip r:embed="rId5"/>
                <a:stretch>
                  <a:fillRect b="-10465"/>
                </a:stretch>
              </a:blipFill>
              <a:ln w="952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300753" y="3413111"/>
                <a:ext cx="2468880" cy="512064"/>
              </a:xfrm>
              <a:prstGeom prst="wedgeRoundRectCallout">
                <a:avLst>
                  <a:gd name="adj1" fmla="val -68537"/>
                  <a:gd name="adj2" fmla="val 6793"/>
                  <a:gd name="adj3" fmla="val 16667"/>
                </a:avLst>
              </a:prstGeom>
              <a:noFill/>
              <a:ln w="9525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A7116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  <m:r>
                        <a:rPr lang="en-US" b="1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i="0" dirty="0"/>
                        <m:t>Ω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53" y="3413111"/>
                <a:ext cx="2468880" cy="512064"/>
              </a:xfrm>
              <a:prstGeom prst="wedgeRoundRectCallout">
                <a:avLst>
                  <a:gd name="adj1" fmla="val -68537"/>
                  <a:gd name="adj2" fmla="val 6793"/>
                  <a:gd name="adj3" fmla="val 16667"/>
                </a:avLst>
              </a:prstGeom>
              <a:blipFill>
                <a:blip r:embed="rId6"/>
                <a:stretch>
                  <a:fillRect b="-11628"/>
                </a:stretch>
              </a:blipFill>
              <a:ln w="952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300753" y="5240383"/>
                <a:ext cx="2468880" cy="510778"/>
              </a:xfrm>
              <a:prstGeom prst="wedgeRoundRectCallout">
                <a:avLst>
                  <a:gd name="adj1" fmla="val -69151"/>
                  <a:gd name="adj2" fmla="val 11694"/>
                  <a:gd name="adj3" fmla="val 16667"/>
                </a:avLst>
              </a:prstGeom>
              <a:noFill/>
              <a:ln w="9525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A7116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𝛉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53" y="5240383"/>
                <a:ext cx="2468880" cy="510778"/>
              </a:xfrm>
              <a:prstGeom prst="wedgeRoundRectCallout">
                <a:avLst>
                  <a:gd name="adj1" fmla="val -69151"/>
                  <a:gd name="adj2" fmla="val 11694"/>
                  <a:gd name="adj3" fmla="val 16667"/>
                </a:avLst>
              </a:prstGeom>
              <a:blipFill>
                <a:blip r:embed="rId7"/>
                <a:stretch>
                  <a:fillRect b="-12941"/>
                </a:stretch>
              </a:blipFill>
              <a:ln w="952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</a:t>
            </a:r>
            <a:r>
              <a:rPr lang="en-US" dirty="0" smtClean="0"/>
              <a:t>Notations – Examples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1182" y="990600"/>
                <a:ext cx="4152900" cy="2334226"/>
              </a:xfrm>
            </p:spPr>
            <p:txBody>
              <a:bodyPr/>
              <a:lstStyle/>
              <a:p>
                <a:pPr algn="l"/>
                <a:r>
                  <a:rPr lang="en-US" dirty="0" smtClean="0"/>
                  <a:t>Example 1:</a:t>
                </a:r>
                <a:endParaRPr lang="en-US" dirty="0"/>
              </a:p>
              <a:p>
                <a:pPr marL="457200" lvl="1" indent="0" algn="l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 smtClean="0"/>
                  <a:t>  </a:t>
                </a:r>
                <a:r>
                  <a:rPr lang="en-US" sz="2400" dirty="0" smtClean="0"/>
                  <a:t>and</a:t>
                </a:r>
                <a:r>
                  <a:rPr lang="en-US" sz="2400" i="1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457200" lvl="1" indent="0" algn="l">
                  <a:buNone/>
                </a:pPr>
                <a:endParaRPr lang="en-US" dirty="0" smtClean="0"/>
              </a:p>
              <a:p>
                <a:pPr marL="914400" lvl="2" indent="0" algn="l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182" y="990600"/>
                <a:ext cx="4152900" cy="2334226"/>
              </a:xfrm>
              <a:blipFill>
                <a:blip r:embed="rId2"/>
                <a:stretch>
                  <a:fillRect l="-2053" t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6397" y="3126917"/>
                <a:ext cx="4480560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rgbClr val="42424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2400" dirty="0" smtClean="0">
                          <a:solidFill>
                            <a:srgbClr val="A71160"/>
                          </a:solidFill>
                        </a:rPr>
                        <m:t>Ω</m:t>
                      </m:r>
                      <m:r>
                        <a:rPr lang="el-GR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97" y="3126917"/>
                <a:ext cx="4480560" cy="461665"/>
              </a:xfrm>
              <a:prstGeom prst="rect">
                <a:avLst/>
              </a:prstGeom>
              <a:blipFill>
                <a:blip r:embed="rId3"/>
                <a:stretch>
                  <a:fillRect l="-1223" b="-16883"/>
                </a:stretch>
              </a:blipFill>
              <a:ln w="6350">
                <a:solidFill>
                  <a:srgbClr val="42424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4212" y="3126917"/>
                <a:ext cx="4480560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rgbClr val="A711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1" dirty="0">
                          <a:solidFill>
                            <a:srgbClr val="424242"/>
                          </a:solidFill>
                        </a:rPr>
                        <m:t>O</m:t>
                      </m:r>
                      <m:r>
                        <a:rPr lang="el-GR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i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12" y="3126917"/>
                <a:ext cx="4480560" cy="461665"/>
              </a:xfrm>
              <a:prstGeom prst="rect">
                <a:avLst/>
              </a:prstGeom>
              <a:blipFill>
                <a:blip r:embed="rId4"/>
                <a:stretch>
                  <a:fillRect l="-1087" b="-16883"/>
                </a:stretch>
              </a:blipFill>
              <a:ln w="6350">
                <a:solidFill>
                  <a:srgbClr val="A711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633676" y="2066273"/>
            <a:ext cx="1799369" cy="705448"/>
          </a:xfrm>
          <a:prstGeom prst="wedgeRoundRectCallout">
            <a:avLst>
              <a:gd name="adj1" fmla="val -28803"/>
              <a:gd name="adj2" fmla="val -93786"/>
              <a:gd name="adj3" fmla="val 16667"/>
            </a:avLst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424242"/>
                </a:solidFill>
              </a:rPr>
              <a:t>Algo</a:t>
            </a:r>
            <a:r>
              <a:rPr lang="en-US" sz="2000" dirty="0" smtClean="0">
                <a:solidFill>
                  <a:srgbClr val="424242"/>
                </a:solidFill>
              </a:rPr>
              <a:t>. 1 running time</a:t>
            </a:r>
            <a:endParaRPr lang="en-US" sz="2000" dirty="0">
              <a:solidFill>
                <a:srgbClr val="424242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770000" y="2050576"/>
            <a:ext cx="1799369" cy="705448"/>
          </a:xfrm>
          <a:prstGeom prst="wedgeRoundRectCallout">
            <a:avLst>
              <a:gd name="adj1" fmla="val -34206"/>
              <a:gd name="adj2" fmla="val -86108"/>
              <a:gd name="adj3" fmla="val 16667"/>
            </a:avLst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424242"/>
                </a:solidFill>
              </a:rPr>
              <a:t>Algo</a:t>
            </a:r>
            <a:r>
              <a:rPr lang="en-US" sz="2000" dirty="0" smtClean="0">
                <a:solidFill>
                  <a:srgbClr val="424242"/>
                </a:solidFill>
              </a:rPr>
              <a:t>. 2 running time</a:t>
            </a:r>
            <a:endParaRPr lang="en-US" sz="2000" dirty="0">
              <a:solidFill>
                <a:srgbClr val="424242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893033" y="2050576"/>
            <a:ext cx="1799369" cy="705448"/>
          </a:xfrm>
          <a:prstGeom prst="wedgeRoundRectCallout">
            <a:avLst>
              <a:gd name="adj1" fmla="val -16483"/>
              <a:gd name="adj2" fmla="val -88123"/>
              <a:gd name="adj3" fmla="val 16667"/>
            </a:avLst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424242"/>
                </a:solidFill>
              </a:rPr>
              <a:t>Algo</a:t>
            </a:r>
            <a:r>
              <a:rPr lang="en-US" sz="2000" dirty="0" smtClean="0">
                <a:solidFill>
                  <a:srgbClr val="424242"/>
                </a:solidFill>
              </a:rPr>
              <a:t>. 1 running time</a:t>
            </a:r>
            <a:endParaRPr lang="en-US" sz="2000" dirty="0">
              <a:solidFill>
                <a:srgbClr val="424242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015528" y="2050576"/>
            <a:ext cx="1799369" cy="705448"/>
          </a:xfrm>
          <a:prstGeom prst="wedgeRoundRectCallout">
            <a:avLst>
              <a:gd name="adj1" fmla="val -29188"/>
              <a:gd name="adj2" fmla="val -90029"/>
              <a:gd name="adj3" fmla="val 16667"/>
            </a:avLst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424242"/>
                </a:solidFill>
              </a:rPr>
              <a:t>Algo</a:t>
            </a:r>
            <a:r>
              <a:rPr lang="en-US" sz="2000" dirty="0" smtClean="0">
                <a:solidFill>
                  <a:srgbClr val="424242"/>
                </a:solidFill>
              </a:rPr>
              <a:t>. 2 running time</a:t>
            </a:r>
            <a:endParaRPr lang="en-US" sz="2000" dirty="0">
              <a:solidFill>
                <a:srgbClr val="42424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061079"/>
                  </p:ext>
                </p:extLst>
              </p:nvPr>
            </p:nvGraphicFramePr>
            <p:xfrm>
              <a:off x="1196787" y="3990601"/>
              <a:ext cx="3966885" cy="23698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22295">
                      <a:extLst>
                        <a:ext uri="{9D8B030D-6E8A-4147-A177-3AD203B41FA5}">
                          <a16:colId xmlns:a16="http://schemas.microsoft.com/office/drawing/2014/main" xmlns="" val="2362693975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xmlns="" val="1636308206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xmlns="" val="34805803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424242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baseline="30000" dirty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424242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424242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94873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701889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847849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138514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432937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97585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7061079"/>
                  </p:ext>
                </p:extLst>
              </p:nvPr>
            </p:nvGraphicFramePr>
            <p:xfrm>
              <a:off x="1196787" y="3990601"/>
              <a:ext cx="3966885" cy="23698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22295">
                      <a:extLst>
                        <a:ext uri="{9D8B030D-6E8A-4147-A177-3AD203B41FA5}">
                          <a16:colId xmlns:a16="http://schemas.microsoft.com/office/drawing/2014/main" val="2362693975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1636308206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3480580320"/>
                        </a:ext>
                      </a:extLst>
                    </a:gridCol>
                  </a:tblGrid>
                  <a:tr h="3886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563" r="-200922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9541" t="-1563" r="-100000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461" t="-1563" r="-461" b="-5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87340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1889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78497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385147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329379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75858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1671917" y="4424082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1917" y="480172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1917" y="5179358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71917" y="5556996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1917" y="593463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98572" y="4424082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98572" y="480172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98572" y="5179358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8572" y="5556996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98572" y="593463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46289" y="4424082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46289" y="4801720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6289" y="5179358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65606" y="5556996"/>
            <a:ext cx="457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79053" y="5934634"/>
            <a:ext cx="457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045708" y="882567"/>
            <a:ext cx="100584" cy="5531399"/>
            <a:chOff x="4406940" y="815332"/>
            <a:chExt cx="100584" cy="553139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4457031" y="860331"/>
              <a:ext cx="0" cy="5486400"/>
            </a:xfrm>
            <a:prstGeom prst="line">
              <a:avLst/>
            </a:prstGeom>
            <a:solidFill>
              <a:srgbClr val="F19D19"/>
            </a:solidFill>
            <a:ln w="28575">
              <a:solidFill>
                <a:srgbClr val="F1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406940" y="815332"/>
              <a:ext cx="100584" cy="91440"/>
            </a:xfrm>
            <a:prstGeom prst="ellipse">
              <a:avLst/>
            </a:prstGeom>
            <a:solidFill>
              <a:srgbClr val="F19D19"/>
            </a:solidFill>
            <a:ln>
              <a:solidFill>
                <a:srgbClr val="F19D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6797488" y="990600"/>
                <a:ext cx="4152900" cy="23342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65113" indent="-265113" algn="just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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9625" indent="-352425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 3" panose="05040102010807070707" pitchFamily="18" charset="2"/>
                  <a:buChar char="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/>
                  <a:t>Example 2:</a:t>
                </a:r>
                <a:endParaRPr lang="en-US" dirty="0"/>
              </a:p>
              <a:p>
                <a:pPr marL="457200" lvl="1" indent="0" algn="l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and</a:t>
                </a:r>
                <a:r>
                  <a:rPr lang="en-US" sz="2400" i="1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88" y="990600"/>
                <a:ext cx="4152900" cy="2334226"/>
              </a:xfrm>
              <a:prstGeom prst="rect">
                <a:avLst/>
              </a:prstGeom>
              <a:blipFill>
                <a:blip r:embed="rId6"/>
                <a:stretch>
                  <a:fillRect l="-2056" t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484675"/>
                  </p:ext>
                </p:extLst>
              </p:nvPr>
            </p:nvGraphicFramePr>
            <p:xfrm>
              <a:off x="7064191" y="3995084"/>
              <a:ext cx="3966885" cy="23698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22295">
                      <a:extLst>
                        <a:ext uri="{9D8B030D-6E8A-4147-A177-3AD203B41FA5}">
                          <a16:colId xmlns:a16="http://schemas.microsoft.com/office/drawing/2014/main" xmlns="" val="2362693975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xmlns="" val="1636308206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xmlns="" val="34805803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424242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424242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baseline="30000" dirty="0">
                                    <a:solidFill>
                                      <a:srgbClr val="42424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b="1" kern="1200" dirty="0">
                            <a:solidFill>
                              <a:srgbClr val="424242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94873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701889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847849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138514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432937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97585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484675"/>
                  </p:ext>
                </p:extLst>
              </p:nvPr>
            </p:nvGraphicFramePr>
            <p:xfrm>
              <a:off x="7064191" y="3995084"/>
              <a:ext cx="3966885" cy="23698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322295">
                      <a:extLst>
                        <a:ext uri="{9D8B030D-6E8A-4147-A177-3AD203B41FA5}">
                          <a16:colId xmlns:a16="http://schemas.microsoft.com/office/drawing/2014/main" val="2362693975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1636308206"/>
                        </a:ext>
                      </a:extLst>
                    </a:gridCol>
                    <a:gridCol w="1322295">
                      <a:extLst>
                        <a:ext uri="{9D8B030D-6E8A-4147-A177-3AD203B41FA5}">
                          <a16:colId xmlns:a16="http://schemas.microsoft.com/office/drawing/2014/main" val="3480580320"/>
                        </a:ext>
                      </a:extLst>
                    </a:gridCol>
                  </a:tblGrid>
                  <a:tr h="3886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563" r="-200922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9541" t="-1563" r="-100000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461" t="-1563" r="-461" b="-5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87340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1889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78497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9BBD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385147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3293798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rgbClr val="A014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75858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TextBox 31"/>
          <p:cNvSpPr txBox="1"/>
          <p:nvPr/>
        </p:nvSpPr>
        <p:spPr>
          <a:xfrm>
            <a:off x="7539321" y="442856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39321" y="4806203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539321" y="5183841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39321" y="5561479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539321" y="5939118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165976" y="442856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165976" y="4806203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165976" y="5183841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085293" y="5561479"/>
            <a:ext cx="457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085293" y="5939117"/>
            <a:ext cx="457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713693" y="442856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713693" y="4806203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713693" y="5183841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713692" y="5561479"/>
            <a:ext cx="2743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727139" y="5939117"/>
            <a:ext cx="2743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 – 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 3: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8155421"/>
                  </p:ext>
                </p:extLst>
              </p:nvPr>
            </p:nvGraphicFramePr>
            <p:xfrm>
              <a:off x="1592537" y="2240282"/>
              <a:ext cx="7657117" cy="3566159"/>
            </p:xfrm>
            <a:graphic>
              <a:graphicData uri="http://schemas.openxmlformats.org/drawingml/2006/table">
                <a:tbl>
                  <a:tblPr firstRow="1" firstCol="1" bandRow="1">
                    <a:tableStyleId>{8A107856-5554-42FB-B03E-39F5DBC370BA}</a:tableStyleId>
                  </a:tblPr>
                  <a:tblGrid>
                    <a:gridCol w="45499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6498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8368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3821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61524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4234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A7116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baseline="30000" dirty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A7116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baseline="30000" dirty="0">
                                    <a:solidFill>
                                      <a:srgbClr val="A711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A7116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 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 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1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&lt;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7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2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=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3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&gt;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4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=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5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&lt;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6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&lt;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7</a:t>
                          </a: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 &lt; 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8155421"/>
                  </p:ext>
                </p:extLst>
              </p:nvPr>
            </p:nvGraphicFramePr>
            <p:xfrm>
              <a:off x="1592537" y="2240282"/>
              <a:ext cx="7657117" cy="3566159"/>
            </p:xfrm>
            <a:graphic>
              <a:graphicData uri="http://schemas.openxmlformats.org/drawingml/2006/table">
                <a:tbl>
                  <a:tblPr firstRow="1" firstCol="1" bandRow="1">
                    <a:tableStyleId>{8A107856-5554-42FB-B03E-39F5DBC370BA}</a:tableStyleId>
                  </a:tblPr>
                  <a:tblGrid>
                    <a:gridCol w="4549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49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836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38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6152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3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33" t="-1429" r="-1578667" b="-74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29" t="-1429" r="-428571" b="-74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159" t="-1429" r="-322907" b="-74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 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 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1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97260" r="-142715" b="-613699"/>
                          </a:stretch>
                        </a:blipFill>
                      </a:tcPr>
                    </a:tc>
                    <a:tc rowSpan="7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2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194595" r="-142715" b="-5054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3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294595" r="-142715" b="-4054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4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394595" r="-142715" b="-3054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>
                              <a:effectLst/>
                            </a:rPr>
                            <a:t>5</a:t>
                          </a:r>
                          <a:endParaRPr lang="en-US" sz="2000" b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501370" r="-142715" b="-20958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6</a:t>
                          </a: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593243" r="-142715" b="-1067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489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dirty="0">
                              <a:effectLst/>
                            </a:rPr>
                            <a:t>7</a:t>
                          </a: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endParaRPr lang="en-US" sz="20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4503" t="-693243" r="-142715" b="-67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75522" y="4134369"/>
                <a:ext cx="2119252" cy="144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smtClean="0"/>
                  <a:t>Here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22" y="4134369"/>
                <a:ext cx="2119252" cy="1443472"/>
              </a:xfrm>
              <a:prstGeom prst="rect">
                <a:avLst/>
              </a:prstGeom>
              <a:blipFill>
                <a:blip r:embed="rId4"/>
                <a:stretch>
                  <a:fillRect l="-2586" t="-1266" r="-5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792695" y="3989035"/>
            <a:ext cx="0" cy="1740932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05929" y="26745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486361" y="31317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2486361" y="35889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427657" y="39890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16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447225" y="44462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25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466793" y="49034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36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2466793" y="53606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49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974472" y="26745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973295" y="31508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3975648" y="35889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862948" y="39890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16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61771" y="44271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32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860594" y="48843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64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3734907" y="5341525"/>
            <a:ext cx="574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128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963895" y="2693635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963895" y="3162503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963895" y="3619703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963895" y="4076903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963895" y="4501491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913162" y="4947023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963895" y="5360635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687295" y="29984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87295" y="34556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687295" y="39128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687295" y="43700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687295" y="48272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687295" y="52844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687295" y="5741635"/>
            <a:ext cx="228600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811495" y="2661022"/>
            <a:ext cx="1828800" cy="1793411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592537" y="4008199"/>
            <a:ext cx="5047758" cy="458895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744004" y="1428746"/>
                <a:ext cx="4480560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rgbClr val="A711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42424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1" dirty="0">
                          <a:solidFill>
                            <a:srgbClr val="424242"/>
                          </a:solidFill>
                        </a:rPr>
                        <m:t>O</m:t>
                      </m:r>
                      <m:r>
                        <a:rPr lang="el-GR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i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004" y="1428746"/>
                <a:ext cx="4480560" cy="461665"/>
              </a:xfrm>
              <a:prstGeom prst="rect">
                <a:avLst/>
              </a:prstGeom>
              <a:blipFill>
                <a:blip r:embed="rId5"/>
                <a:stretch>
                  <a:fillRect l="-1087" b="-16883"/>
                </a:stretch>
              </a:blipFill>
              <a:ln w="6350">
                <a:solidFill>
                  <a:srgbClr val="A711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6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6" grpId="0" animBg="1"/>
      <p:bldP spid="80" grpId="0" animBg="1"/>
      <p:bldP spid="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4B20E2A-F2D8-419C-9FD1-95D26342647C}"/>
                  </a:ext>
                </a:extLst>
              </p:cNvPr>
              <p:cNvSpPr/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gradFill flip="none" rotWithShape="1">
                <a:gsLst>
                  <a:gs pos="55000">
                    <a:srgbClr val="B21266"/>
                  </a:gs>
                  <a:gs pos="30000">
                    <a:srgbClr val="A3115D">
                      <a:lumMod val="100000"/>
                    </a:srgbClr>
                  </a:gs>
                  <a:gs pos="100000">
                    <a:srgbClr val="ED6D9B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Example 4: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𝟑𝟎𝐧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in the order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lvl="1" algn="just"/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𝐠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is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In </a:t>
                </a:r>
                <a:r>
                  <a:rPr lang="en-US" sz="2400" dirty="0">
                    <a:solidFill>
                      <a:schemeClr val="bg1"/>
                    </a:solidFill>
                  </a:rPr>
                  <a:t>general, any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function is faster-growing than any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function.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B20E2A-F2D8-419C-9FD1-95D263426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0"/>
                <a:ext cx="6096000" cy="6588000"/>
              </a:xfrm>
              <a:prstGeom prst="rect">
                <a:avLst/>
              </a:prstGeom>
              <a:blipFill>
                <a:blip r:embed="rId2"/>
                <a:stretch>
                  <a:fillRect l="-1198" t="-554" r="-1397"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1036"/>
            <a:ext cx="6096000" cy="748923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Asymptotic Notations – Examples </a:t>
            </a:r>
            <a:endParaRPr lang="en-US" sz="3200" b="1" dirty="0">
              <a:solidFill>
                <a:srgbClr val="424242"/>
              </a:solidFill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801936" y="1702525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1801936" y="4750525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1801936" y="2058913"/>
            <a:ext cx="2586891" cy="22344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1801937" y="1854925"/>
            <a:ext cx="1371598" cy="2729238"/>
          </a:xfrm>
          <a:custGeom>
            <a:avLst/>
            <a:gdLst>
              <a:gd name="T0" fmla="*/ 0 w 1104"/>
              <a:gd name="T1" fmla="*/ 3048000 h 1920"/>
              <a:gd name="T2" fmla="*/ 1066800 w 1104"/>
              <a:gd name="T3" fmla="*/ 2286000 h 1920"/>
              <a:gd name="T4" fmla="*/ 1752600 w 1104"/>
              <a:gd name="T5" fmla="*/ 0 h 19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4" h="1920">
                <a:moveTo>
                  <a:pt x="0" y="1920"/>
                </a:moveTo>
                <a:cubicBezTo>
                  <a:pt x="244" y="1840"/>
                  <a:pt x="488" y="1760"/>
                  <a:pt x="672" y="1440"/>
                </a:cubicBezTo>
                <a:cubicBezTo>
                  <a:pt x="856" y="1120"/>
                  <a:pt x="980" y="560"/>
                  <a:pt x="1104" y="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007443" y="2316059"/>
            <a:ext cx="13548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000" i="1" dirty="0" smtClean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f</a:t>
            </a:r>
            <a:r>
              <a:rPr lang="en-US" altLang="ko-KR" sz="2000" dirty="0" smtClean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(</a:t>
            </a:r>
            <a:r>
              <a:rPr lang="en-US" altLang="ko-KR" sz="2000" i="1" dirty="0" smtClean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n</a:t>
            </a:r>
            <a:r>
              <a:rPr lang="en-US" altLang="ko-KR" sz="2000" dirty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)=30</a:t>
            </a:r>
            <a:r>
              <a:rPr lang="en-US" altLang="ko-KR" sz="2000" i="1" dirty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n</a:t>
            </a:r>
            <a:r>
              <a:rPr lang="en-US" altLang="ko-KR" sz="2000" dirty="0">
                <a:solidFill>
                  <a:srgbClr val="0066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+8</a:t>
            </a:r>
            <a:endParaRPr lang="en-US" altLang="ko-KR" sz="2000" i="1" dirty="0">
              <a:solidFill>
                <a:srgbClr val="0066FF"/>
              </a:solidFill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560027" y="4731415"/>
            <a:ext cx="1760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Increasing </a:t>
            </a:r>
            <a:r>
              <a:rPr lang="en-US" altLang="ko-KR" sz="2000" i="1" dirty="0">
                <a:latin typeface="Times New Roman" panose="02020603050405020304" pitchFamily="18" charset="0"/>
                <a:ea typeface="굴림" panose="020B0600000101010101" pitchFamily="34" charset="-127"/>
              </a:rPr>
              <a:t>n </a:t>
            </a: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  <a:sym typeface="Symbol" panose="05050102010706020507" pitchFamily="18" charset="2"/>
              </a:rPr>
              <a:t></a:t>
            </a:r>
            <a:endParaRPr lang="en-US" altLang="ko-KR" sz="20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854692" y="1959384"/>
            <a:ext cx="12843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000" i="1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g</a:t>
            </a:r>
            <a:r>
              <a:rPr lang="en-US" altLang="ko-KR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r>
              <a:rPr lang="en-US" altLang="ko-KR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(</a:t>
            </a:r>
            <a:r>
              <a:rPr lang="en-US" altLang="ko-KR" sz="2000" i="1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n</a:t>
            </a:r>
            <a:r>
              <a:rPr lang="en-US" altLang="ko-KR" sz="2000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)=</a:t>
            </a:r>
            <a:r>
              <a:rPr lang="en-US" altLang="ko-KR" sz="2000" i="1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n</a:t>
            </a:r>
            <a:r>
              <a:rPr lang="en-US" altLang="ko-KR" sz="20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2</a:t>
            </a:r>
            <a:r>
              <a:rPr lang="en-US" altLang="ko-KR" sz="2000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+1</a:t>
            </a:r>
            <a:endParaRPr lang="en-US" altLang="ko-KR" sz="2000" i="1" dirty="0">
              <a:solidFill>
                <a:srgbClr val="C00000"/>
              </a:solidFill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 rot="16200000">
            <a:off x="433215" y="3085208"/>
            <a:ext cx="2280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</a:rPr>
              <a:t>Value of function </a:t>
            </a:r>
            <a:r>
              <a:rPr lang="en-US" altLang="ko-KR" sz="2000" dirty="0">
                <a:latin typeface="Times New Roman" panose="02020603050405020304" pitchFamily="18" charset="0"/>
                <a:ea typeface="굴림" panose="020B0600000101010101" pitchFamily="34" charset="-127"/>
                <a:sym typeface="Symbol" panose="05050102010706020507" pitchFamily="18" charset="2"/>
              </a:rPr>
              <a:t></a:t>
            </a:r>
            <a:endParaRPr lang="en-US" altLang="ko-KR" sz="2000" dirty="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ular Callout 26"/>
              <p:cNvSpPr/>
              <p:nvPr/>
            </p:nvSpPr>
            <p:spPr>
              <a:xfrm>
                <a:off x="3274746" y="4310744"/>
                <a:ext cx="1689141" cy="365760"/>
              </a:xfrm>
              <a:prstGeom prst="wedgeRoundRectCallout">
                <a:avLst>
                  <a:gd name="adj1" fmla="val -72548"/>
                  <a:gd name="adj2" fmla="val 60323"/>
                  <a:gd name="adj3" fmla="val 16667"/>
                </a:avLst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C00000"/>
                    </a:solidFill>
                  </a:rPr>
                  <a:t>Base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ounded Rectangular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746" y="4310744"/>
                <a:ext cx="1689141" cy="365760"/>
              </a:xfrm>
              <a:prstGeom prst="wedgeRoundRectCallout">
                <a:avLst>
                  <a:gd name="adj1" fmla="val -72548"/>
                  <a:gd name="adj2" fmla="val 60323"/>
                  <a:gd name="adj3" fmla="val 16667"/>
                </a:avLst>
              </a:prstGeom>
              <a:blipFill>
                <a:blip r:embed="rId3"/>
                <a:stretch>
                  <a:fillRect t="-8451" b="-16901"/>
                </a:stretch>
              </a:blipFill>
              <a:ln w="95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2855856" y="3419708"/>
            <a:ext cx="12879" cy="1311707"/>
          </a:xfrm>
          <a:prstGeom prst="line">
            <a:avLst/>
          </a:prstGeom>
          <a:ln w="28575">
            <a:solidFill>
              <a:srgbClr val="4242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46274" y="1593669"/>
                <a:ext cx="2521131" cy="535577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274" y="1593669"/>
                <a:ext cx="2521131" cy="535577"/>
              </a:xfrm>
              <a:prstGeom prst="rect">
                <a:avLst/>
              </a:prstGeom>
              <a:blipFill>
                <a:blip r:embed="rId4"/>
                <a:stretch>
                  <a:fillRect l="-2169" b="-8889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5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4" grpId="0"/>
      <p:bldP spid="25" grpId="0"/>
      <p:bldP spid="26" grpId="0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Orders of Magnitude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3439503"/>
                  </p:ext>
                </p:extLst>
              </p:nvPr>
            </p:nvGraphicFramePr>
            <p:xfrm>
              <a:off x="877389" y="1714500"/>
              <a:ext cx="10437222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07">
                      <a:extLst>
                        <a:ext uri="{9D8B030D-6E8A-4147-A177-3AD203B41FA5}">
                          <a16:colId xmlns:a16="http://schemas.microsoft.com/office/drawing/2014/main" xmlns="" val="4290887919"/>
                        </a:ext>
                      </a:extLst>
                    </a:gridCol>
                    <a:gridCol w="1099892">
                      <a:extLst>
                        <a:ext uri="{9D8B030D-6E8A-4147-A177-3AD203B41FA5}">
                          <a16:colId xmlns:a16="http://schemas.microsoft.com/office/drawing/2014/main" xmlns="" val="1575911806"/>
                        </a:ext>
                      </a:extLst>
                    </a:gridCol>
                    <a:gridCol w="1376226">
                      <a:extLst>
                        <a:ext uri="{9D8B030D-6E8A-4147-A177-3AD203B41FA5}">
                          <a16:colId xmlns:a16="http://schemas.microsoft.com/office/drawing/2014/main" xmlns="" val="2769260205"/>
                        </a:ext>
                      </a:extLst>
                    </a:gridCol>
                    <a:gridCol w="1547927">
                      <a:extLst>
                        <a:ext uri="{9D8B030D-6E8A-4147-A177-3AD203B41FA5}">
                          <a16:colId xmlns:a16="http://schemas.microsoft.com/office/drawing/2014/main" xmlns="" val="2024315581"/>
                        </a:ext>
                      </a:extLst>
                    </a:gridCol>
                    <a:gridCol w="1912147">
                      <a:extLst>
                        <a:ext uri="{9D8B030D-6E8A-4147-A177-3AD203B41FA5}">
                          <a16:colId xmlns:a16="http://schemas.microsoft.com/office/drawing/2014/main" xmlns="" val="1293002562"/>
                        </a:ext>
                      </a:extLst>
                    </a:gridCol>
                    <a:gridCol w="1886201">
                      <a:extLst>
                        <a:ext uri="{9D8B030D-6E8A-4147-A177-3AD203B41FA5}">
                          <a16:colId xmlns:a16="http://schemas.microsoft.com/office/drawing/2014/main" xmlns="" val="959502218"/>
                        </a:ext>
                      </a:extLst>
                    </a:gridCol>
                    <a:gridCol w="1664922">
                      <a:extLst>
                        <a:ext uri="{9D8B030D-6E8A-4147-A177-3AD203B41FA5}">
                          <a16:colId xmlns:a16="http://schemas.microsoft.com/office/drawing/2014/main" xmlns="" val="3111579742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1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1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fName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b="1" i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𝒏𝒍𝒐𝒈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baseline="30000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baseline="30000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baseline="30000" dirty="0" smtClean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baseline="30000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7137704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8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50706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256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65536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2.09 x 10</a:t>
                          </a:r>
                          <a:r>
                            <a:rPr lang="en-US" sz="2400" b="0" i="0" baseline="3000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13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86189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384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262144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1.84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baseline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1.26 x 10</a:t>
                          </a:r>
                          <a:r>
                            <a:rPr lang="en-US" sz="2400" b="0" i="0" baseline="3000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29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4087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256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8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2048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65536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16777216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1.15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77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baseline="0" smtClean="0">
                                    <a:solidFill>
                                      <a:srgbClr val="424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400" b="0" i="0" baseline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83190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1024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10240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1048576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1.07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1.79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308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baseline="0" smtClean="0">
                                    <a:solidFill>
                                      <a:srgbClr val="424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400" b="0" i="0" baseline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205789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12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49152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16777216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6.87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1233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baseline="0" smtClean="0">
                                    <a:solidFill>
                                      <a:srgbClr val="424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400" b="0" i="0" baseline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91844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3439503"/>
                  </p:ext>
                </p:extLst>
              </p:nvPr>
            </p:nvGraphicFramePr>
            <p:xfrm>
              <a:off x="877389" y="1714500"/>
              <a:ext cx="10437222" cy="3429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9907">
                      <a:extLst>
                        <a:ext uri="{9D8B030D-6E8A-4147-A177-3AD203B41FA5}">
                          <a16:colId xmlns:a16="http://schemas.microsoft.com/office/drawing/2014/main" val="4290887919"/>
                        </a:ext>
                      </a:extLst>
                    </a:gridCol>
                    <a:gridCol w="1099892">
                      <a:extLst>
                        <a:ext uri="{9D8B030D-6E8A-4147-A177-3AD203B41FA5}">
                          <a16:colId xmlns:a16="http://schemas.microsoft.com/office/drawing/2014/main" val="1575911806"/>
                        </a:ext>
                      </a:extLst>
                    </a:gridCol>
                    <a:gridCol w="1376226">
                      <a:extLst>
                        <a:ext uri="{9D8B030D-6E8A-4147-A177-3AD203B41FA5}">
                          <a16:colId xmlns:a16="http://schemas.microsoft.com/office/drawing/2014/main" val="2769260205"/>
                        </a:ext>
                      </a:extLst>
                    </a:gridCol>
                    <a:gridCol w="1547927">
                      <a:extLst>
                        <a:ext uri="{9D8B030D-6E8A-4147-A177-3AD203B41FA5}">
                          <a16:colId xmlns:a16="http://schemas.microsoft.com/office/drawing/2014/main" val="2024315581"/>
                        </a:ext>
                      </a:extLst>
                    </a:gridCol>
                    <a:gridCol w="1912147">
                      <a:extLst>
                        <a:ext uri="{9D8B030D-6E8A-4147-A177-3AD203B41FA5}">
                          <a16:colId xmlns:a16="http://schemas.microsoft.com/office/drawing/2014/main" val="1293002562"/>
                        </a:ext>
                      </a:extLst>
                    </a:gridCol>
                    <a:gridCol w="1886201">
                      <a:extLst>
                        <a:ext uri="{9D8B030D-6E8A-4147-A177-3AD203B41FA5}">
                          <a16:colId xmlns:a16="http://schemas.microsoft.com/office/drawing/2014/main" val="959502218"/>
                        </a:ext>
                      </a:extLst>
                    </a:gridCol>
                    <a:gridCol w="1664922">
                      <a:extLst>
                        <a:ext uri="{9D8B030D-6E8A-4147-A177-3AD203B41FA5}">
                          <a16:colId xmlns:a16="http://schemas.microsoft.com/office/drawing/2014/main" val="3111579742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1" t="-885" r="-1000000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6740" t="-885" r="-761878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9558" t="-885" r="-510177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2047" t="-885" r="-353937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0510" t="-885" r="-186306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5161" t="-885" r="-88710" b="-419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8205" t="-885" r="-733" b="-419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37704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8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07068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256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65536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2.09 x 10</a:t>
                          </a:r>
                          <a:r>
                            <a:rPr lang="en-US" sz="2400" b="0" i="0" baseline="3000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13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618943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384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262144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1.84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baseline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1.26 x 10</a:t>
                          </a:r>
                          <a:r>
                            <a:rPr lang="en-US" sz="2400" b="0" i="0" baseline="3000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29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40873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256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8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2048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65536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16777216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1.15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77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8205" t="-452000" r="-733" b="-2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31908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1024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10240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1048576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1.07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1.79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308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8205" t="-552000" r="-733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057899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4096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12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 smtClean="0">
                              <a:solidFill>
                                <a:srgbClr val="424242"/>
                              </a:solidFill>
                              <a:latin typeface="+mn-lt"/>
                            </a:rPr>
                            <a:t>49152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16777216</a:t>
                          </a:r>
                          <a:endParaRPr lang="en-US" sz="2400" b="0" i="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6.87 × 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r>
                            <a:rPr lang="en-US" sz="2400" b="0" i="0" u="none" strike="noStrike" kern="1200" baseline="30000" dirty="0" smtClean="0">
                              <a:solidFill>
                                <a:srgbClr val="42424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1233</a:t>
                          </a:r>
                          <a:endParaRPr lang="en-US" sz="2400" b="0" i="0" baseline="30000" dirty="0">
                            <a:solidFill>
                              <a:srgbClr val="42424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8205" t="-652000" r="-733" b="-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1844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ounded Rectangle 5"/>
          <p:cNvSpPr/>
          <p:nvPr/>
        </p:nvSpPr>
        <p:spPr>
          <a:xfrm>
            <a:off x="955767" y="2898947"/>
            <a:ext cx="10278289" cy="381000"/>
          </a:xfrm>
          <a:prstGeom prst="round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180" y="1719783"/>
                <a:ext cx="11929641" cy="5590565"/>
              </a:xfrm>
            </p:spPr>
            <p:txBody>
              <a:bodyPr/>
              <a:lstStyle/>
              <a:p>
                <a:r>
                  <a:rPr lang="en-US" dirty="0"/>
                  <a:t>Arrange the given notations in the increasing order of their </a:t>
                </a:r>
                <a:r>
                  <a:rPr lang="en-US" dirty="0" smtClean="0"/>
                  <a:t>values.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each of the following pairs of functions, either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Ω(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. Determine which relationship is correct.</a:t>
                </a:r>
              </a:p>
              <a:p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80" y="1719783"/>
                <a:ext cx="11929641" cy="5590565"/>
              </a:xfrm>
              <a:blipFill rotWithShape="0"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0840386"/>
                  </p:ext>
                </p:extLst>
              </p:nvPr>
            </p:nvGraphicFramePr>
            <p:xfrm>
              <a:off x="434922" y="2293252"/>
              <a:ext cx="11204085" cy="461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662">
                      <a:extLst>
                        <a:ext uri="{9D8B030D-6E8A-4147-A177-3AD203B41FA5}">
                          <a16:colId xmlns:a16="http://schemas.microsoft.com/office/drawing/2014/main" xmlns="" val="3352586213"/>
                        </a:ext>
                      </a:extLst>
                    </a:gridCol>
                    <a:gridCol w="678662">
                      <a:extLst>
                        <a:ext uri="{9D8B030D-6E8A-4147-A177-3AD203B41FA5}">
                          <a16:colId xmlns:a16="http://schemas.microsoft.com/office/drawing/2014/main" xmlns="" val="2709402537"/>
                        </a:ext>
                      </a:extLst>
                    </a:gridCol>
                    <a:gridCol w="1007575">
                      <a:extLst>
                        <a:ext uri="{9D8B030D-6E8A-4147-A177-3AD203B41FA5}">
                          <a16:colId xmlns:a16="http://schemas.microsoft.com/office/drawing/2014/main" xmlns="" val="3252694521"/>
                        </a:ext>
                      </a:extLst>
                    </a:gridCol>
                    <a:gridCol w="641185">
                      <a:extLst>
                        <a:ext uri="{9D8B030D-6E8A-4147-A177-3AD203B41FA5}">
                          <a16:colId xmlns:a16="http://schemas.microsoft.com/office/drawing/2014/main" xmlns="" val="3776547894"/>
                        </a:ext>
                      </a:extLst>
                    </a:gridCol>
                    <a:gridCol w="824379">
                      <a:extLst>
                        <a:ext uri="{9D8B030D-6E8A-4147-A177-3AD203B41FA5}">
                          <a16:colId xmlns:a16="http://schemas.microsoft.com/office/drawing/2014/main" xmlns="" val="3777864780"/>
                        </a:ext>
                      </a:extLst>
                    </a:gridCol>
                    <a:gridCol w="1233792">
                      <a:extLst>
                        <a:ext uri="{9D8B030D-6E8A-4147-A177-3AD203B41FA5}">
                          <a16:colId xmlns:a16="http://schemas.microsoft.com/office/drawing/2014/main" xmlns="" val="1140023161"/>
                        </a:ext>
                      </a:extLst>
                    </a:gridCol>
                    <a:gridCol w="506567">
                      <a:extLst>
                        <a:ext uri="{9D8B030D-6E8A-4147-A177-3AD203B41FA5}">
                          <a16:colId xmlns:a16="http://schemas.microsoft.com/office/drawing/2014/main" xmlns="" val="1292681857"/>
                        </a:ext>
                      </a:extLst>
                    </a:gridCol>
                    <a:gridCol w="1570020">
                      <a:extLst>
                        <a:ext uri="{9D8B030D-6E8A-4147-A177-3AD203B41FA5}">
                          <a16:colId xmlns:a16="http://schemas.microsoft.com/office/drawing/2014/main" xmlns="" val="3091747945"/>
                        </a:ext>
                      </a:extLst>
                    </a:gridCol>
                    <a:gridCol w="554769">
                      <a:extLst>
                        <a:ext uri="{9D8B030D-6E8A-4147-A177-3AD203B41FA5}">
                          <a16:colId xmlns:a16="http://schemas.microsoft.com/office/drawing/2014/main" xmlns="" val="2450183584"/>
                        </a:ext>
                      </a:extLst>
                    </a:gridCol>
                    <a:gridCol w="1081134">
                      <a:extLst>
                        <a:ext uri="{9D8B030D-6E8A-4147-A177-3AD203B41FA5}">
                          <a16:colId xmlns:a16="http://schemas.microsoft.com/office/drawing/2014/main" xmlns="" val="2584789204"/>
                        </a:ext>
                      </a:extLst>
                    </a:gridCol>
                    <a:gridCol w="732783">
                      <a:extLst>
                        <a:ext uri="{9D8B030D-6E8A-4147-A177-3AD203B41FA5}">
                          <a16:colId xmlns:a16="http://schemas.microsoft.com/office/drawing/2014/main" xmlns="" val="4265400761"/>
                        </a:ext>
                      </a:extLst>
                    </a:gridCol>
                    <a:gridCol w="1099173">
                      <a:extLst>
                        <a:ext uri="{9D8B030D-6E8A-4147-A177-3AD203B41FA5}">
                          <a16:colId xmlns:a16="http://schemas.microsoft.com/office/drawing/2014/main" xmlns="" val="3390434344"/>
                        </a:ext>
                      </a:extLst>
                    </a:gridCol>
                    <a:gridCol w="595384">
                      <a:extLst>
                        <a:ext uri="{9D8B030D-6E8A-4147-A177-3AD203B41FA5}">
                          <a16:colId xmlns:a16="http://schemas.microsoft.com/office/drawing/2014/main" xmlns="" val="3330790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1.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𝑛𝑙𝑜𝑔𝑛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𝑙𝑜𝑔𝑛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400" b="0" i="1" baseline="3000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𝑙𝑜𝑔𝑛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𝑙𝑜𝑔𝑙𝑜𝑔𝑛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𝑙𝑜𝑔𝑛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89847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0840386"/>
                  </p:ext>
                </p:extLst>
              </p:nvPr>
            </p:nvGraphicFramePr>
            <p:xfrm>
              <a:off x="434922" y="2293252"/>
              <a:ext cx="11204085" cy="461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6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352586213"/>
                        </a:ext>
                      </a:extLst>
                    </a:gridCol>
                    <a:gridCol w="6786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09402537"/>
                        </a:ext>
                      </a:extLst>
                    </a:gridCol>
                    <a:gridCol w="10075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252694521"/>
                        </a:ext>
                      </a:extLst>
                    </a:gridCol>
                    <a:gridCol w="6411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76547894"/>
                        </a:ext>
                      </a:extLst>
                    </a:gridCol>
                    <a:gridCol w="82437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77864780"/>
                        </a:ext>
                      </a:extLst>
                    </a:gridCol>
                    <a:gridCol w="123379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140023161"/>
                        </a:ext>
                      </a:extLst>
                    </a:gridCol>
                    <a:gridCol w="5065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92681857"/>
                        </a:ext>
                      </a:extLst>
                    </a:gridCol>
                    <a:gridCol w="15700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091747945"/>
                        </a:ext>
                      </a:extLst>
                    </a:gridCol>
                    <a:gridCol w="55476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50183584"/>
                        </a:ext>
                      </a:extLst>
                    </a:gridCol>
                    <a:gridCol w="108113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584789204"/>
                        </a:ext>
                      </a:extLst>
                    </a:gridCol>
                    <a:gridCol w="73278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65400761"/>
                        </a:ext>
                      </a:extLst>
                    </a:gridCol>
                    <a:gridCol w="109917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390434344"/>
                        </a:ext>
                      </a:extLst>
                    </a:gridCol>
                    <a:gridCol w="59538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330790999"/>
                        </a:ext>
                      </a:extLst>
                    </a:gridCol>
                  </a:tblGrid>
                  <a:tr h="46126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1.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000" t="-9211" r="-1444643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35758" t="-9211" r="-880606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70476" t="-9211" r="-1283810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63235" t="-9211" r="-891176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11881" t="-9211" r="-500000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2410" t="-9211" r="-1116867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4651" t="-9211" r="-259302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289011" t="-9211" r="-635165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10112" t="-9211" r="-224719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201667" t="-9211" r="-233333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867778" t="-9211" r="-55556" b="-3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777551" t="-9211" r="-2041" b="-30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898474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788029"/>
                  </p:ext>
                </p:extLst>
              </p:nvPr>
            </p:nvGraphicFramePr>
            <p:xfrm>
              <a:off x="434919" y="2843236"/>
              <a:ext cx="11204087" cy="472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4365">
                      <a:extLst>
                        <a:ext uri="{9D8B030D-6E8A-4147-A177-3AD203B41FA5}">
                          <a16:colId xmlns:a16="http://schemas.microsoft.com/office/drawing/2014/main" xmlns="" val="1884753345"/>
                        </a:ext>
                      </a:extLst>
                    </a:gridCol>
                    <a:gridCol w="999426">
                      <a:extLst>
                        <a:ext uri="{9D8B030D-6E8A-4147-A177-3AD203B41FA5}">
                          <a16:colId xmlns:a16="http://schemas.microsoft.com/office/drawing/2014/main" xmlns="" val="2709402537"/>
                        </a:ext>
                      </a:extLst>
                    </a:gridCol>
                    <a:gridCol w="2485414">
                      <a:extLst>
                        <a:ext uri="{9D8B030D-6E8A-4147-A177-3AD203B41FA5}">
                          <a16:colId xmlns:a16="http://schemas.microsoft.com/office/drawing/2014/main" xmlns="" val="3252694521"/>
                        </a:ext>
                      </a:extLst>
                    </a:gridCol>
                    <a:gridCol w="736419">
                      <a:extLst>
                        <a:ext uri="{9D8B030D-6E8A-4147-A177-3AD203B41FA5}">
                          <a16:colId xmlns:a16="http://schemas.microsoft.com/office/drawing/2014/main" xmlns="" val="3776547894"/>
                        </a:ext>
                      </a:extLst>
                    </a:gridCol>
                    <a:gridCol w="1128414">
                      <a:extLst>
                        <a:ext uri="{9D8B030D-6E8A-4147-A177-3AD203B41FA5}">
                          <a16:colId xmlns:a16="http://schemas.microsoft.com/office/drawing/2014/main" xmlns="" val="3777864780"/>
                        </a:ext>
                      </a:extLst>
                    </a:gridCol>
                    <a:gridCol w="1553549">
                      <a:extLst>
                        <a:ext uri="{9D8B030D-6E8A-4147-A177-3AD203B41FA5}">
                          <a16:colId xmlns:a16="http://schemas.microsoft.com/office/drawing/2014/main" xmlns="" val="1140023161"/>
                        </a:ext>
                      </a:extLst>
                    </a:gridCol>
                    <a:gridCol w="1828250">
                      <a:extLst>
                        <a:ext uri="{9D8B030D-6E8A-4147-A177-3AD203B41FA5}">
                          <a16:colId xmlns:a16="http://schemas.microsoft.com/office/drawing/2014/main" xmlns="" val="3091747945"/>
                        </a:ext>
                      </a:extLst>
                    </a:gridCol>
                    <a:gridCol w="1828250">
                      <a:extLst>
                        <a:ext uri="{9D8B030D-6E8A-4147-A177-3AD203B41FA5}">
                          <a16:colId xmlns:a16="http://schemas.microsoft.com/office/drawing/2014/main" xmlns="" val="375919116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8 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+1)4</m:t>
                                </m:r>
                                <m:sSup>
                                  <m:sSupPr>
                                    <m:ctrlPr>
                                      <a:rPr lang="en-US" sz="2400" b="0" i="1" baseline="300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/>
                                  <m:sup/>
                                </m:sSup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(1+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𝑛𝑙𝑜𝑔𝑛</m:t>
                                </m:r>
                                <m:r>
                                  <a:rPr lang="en-US" sz="2400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89847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788029"/>
                  </p:ext>
                </p:extLst>
              </p:nvPr>
            </p:nvGraphicFramePr>
            <p:xfrm>
              <a:off x="434919" y="2843236"/>
              <a:ext cx="11204087" cy="472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436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884753345"/>
                        </a:ext>
                      </a:extLst>
                    </a:gridCol>
                    <a:gridCol w="9994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09402537"/>
                        </a:ext>
                      </a:extLst>
                    </a:gridCol>
                    <a:gridCol w="24854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252694521"/>
                        </a:ext>
                      </a:extLst>
                    </a:gridCol>
                    <a:gridCol w="7364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76547894"/>
                        </a:ext>
                      </a:extLst>
                    </a:gridCol>
                    <a:gridCol w="112841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77864780"/>
                        </a:ext>
                      </a:extLst>
                    </a:gridCol>
                    <a:gridCol w="155354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140023161"/>
                        </a:ext>
                      </a:extLst>
                    </a:gridCol>
                    <a:gridCol w="182825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091747945"/>
                        </a:ext>
                      </a:extLst>
                    </a:gridCol>
                    <a:gridCol w="182825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59191163"/>
                        </a:ext>
                      </a:extLst>
                    </a:gridCol>
                  </a:tblGrid>
                  <a:tr h="47237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65244" t="-119231" r="-957927" b="-18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66422" t="-119231" r="-285049" b="-18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561157" t="-119231" r="-861157" b="-18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32432" t="-119231" r="-463243" b="-18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86275" t="-119231" r="-236078" b="-18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13333" t="-119231" r="-100667" b="-18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513333" t="-119231" r="-667" b="-185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898474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3757203"/>
                  </p:ext>
                </p:extLst>
              </p:nvPr>
            </p:nvGraphicFramePr>
            <p:xfrm>
              <a:off x="514357" y="4539791"/>
              <a:ext cx="8245929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2105">
                      <a:extLst>
                        <a:ext uri="{9D8B030D-6E8A-4147-A177-3AD203B41FA5}">
                          <a16:colId xmlns:a16="http://schemas.microsoft.com/office/drawing/2014/main" xmlns="" val="2967920881"/>
                        </a:ext>
                      </a:extLst>
                    </a:gridCol>
                    <a:gridCol w="3773824">
                      <a:extLst>
                        <a:ext uri="{9D8B030D-6E8A-4147-A177-3AD203B41FA5}">
                          <a16:colId xmlns:a16="http://schemas.microsoft.com/office/drawing/2014/main" xmlns="" val="176635371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pt-BR" sz="220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b="1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2200" b="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)=10;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⁡10</m:t>
                                </m:r>
                              </m:oMath>
                            </m:oMathPara>
                          </a14:m>
                          <a:endParaRPr lang="pt-BR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701393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pt-BR" sz="220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)=10</m:t>
                                </m:r>
                                <m:sSup>
                                  <m:sSupPr>
                                    <m:ctrlPr>
                                      <a:rPr lang="pt-BR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154859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p>
                                  <m:sSupPr>
                                    <m:ctrlPr>
                                      <a:rPr lang="pt-BR" sz="220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t-BR" sz="220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200" i="1" dirty="0" smtClean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200" b="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)=3</m:t>
                                </m:r>
                                <m:r>
                                  <a:rPr lang="pt-BR" sz="2200" i="1" baseline="30000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sz="2200" baseline="300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923617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pt-BR" sz="2200" i="1" dirty="0" smtClean="0">
                                    <a:solidFill>
                                      <a:srgbClr val="A71160"/>
                                    </a:solidFill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sSup>
                                  <m:sSupPr>
                                    <m:ctrlPr>
                                      <a:rPr lang="pt-BR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i="1" dirty="0">
                                        <a:solidFill>
                                          <a:srgbClr val="A711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A71160"/>
                            </a:solidFill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21553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3757203"/>
                  </p:ext>
                </p:extLst>
              </p:nvPr>
            </p:nvGraphicFramePr>
            <p:xfrm>
              <a:off x="514357" y="4539791"/>
              <a:ext cx="8245929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210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67920881"/>
                        </a:ext>
                      </a:extLst>
                    </a:gridCol>
                    <a:gridCol w="377382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76635371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36" t="-1333" r="-84741" b="-3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18548" t="-1333" r="-323" b="-31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4701393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36" t="-100000" r="-84741" b="-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18548" t="-100000" r="-323" b="-2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154859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36" t="-202667" r="-84741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18548" t="-202667" r="-323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923617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36" t="-302667" r="-84741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18548" t="-302667" r="-323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221553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3288053"/>
                  </p:ext>
                </p:extLst>
              </p:nvPr>
            </p:nvGraphicFramePr>
            <p:xfrm>
              <a:off x="2174241" y="982610"/>
              <a:ext cx="7843519" cy="461264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24155">
                      <a:extLst>
                        <a:ext uri="{9D8B030D-6E8A-4147-A177-3AD203B41FA5}">
                          <a16:colId xmlns:a16="http://schemas.microsoft.com/office/drawing/2014/main" xmlns="" val="3352586213"/>
                        </a:ext>
                      </a:extLst>
                    </a:gridCol>
                    <a:gridCol w="62415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24155">
                      <a:extLst>
                        <a:ext uri="{9D8B030D-6E8A-4147-A177-3AD203B41FA5}">
                          <a16:colId xmlns:a16="http://schemas.microsoft.com/office/drawing/2014/main" xmlns="" val="2709402537"/>
                        </a:ext>
                      </a:extLst>
                    </a:gridCol>
                    <a:gridCol w="926651">
                      <a:extLst>
                        <a:ext uri="{9D8B030D-6E8A-4147-A177-3AD203B41FA5}">
                          <a16:colId xmlns:a16="http://schemas.microsoft.com/office/drawing/2014/main" xmlns="" val="3252694521"/>
                        </a:ext>
                      </a:extLst>
                    </a:gridCol>
                    <a:gridCol w="589688">
                      <a:extLst>
                        <a:ext uri="{9D8B030D-6E8A-4147-A177-3AD203B41FA5}">
                          <a16:colId xmlns:a16="http://schemas.microsoft.com/office/drawing/2014/main" xmlns="" val="377654789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xmlns="" val="3777864780"/>
                        </a:ext>
                      </a:extLst>
                    </a:gridCol>
                    <a:gridCol w="1134699">
                      <a:extLst>
                        <a:ext uri="{9D8B030D-6E8A-4147-A177-3AD203B41FA5}">
                          <a16:colId xmlns:a16="http://schemas.microsoft.com/office/drawing/2014/main" xmlns="" val="1140023161"/>
                        </a:ext>
                      </a:extLst>
                    </a:gridCol>
                    <a:gridCol w="465882">
                      <a:extLst>
                        <a:ext uri="{9D8B030D-6E8A-4147-A177-3AD203B41FA5}">
                          <a16:colId xmlns:a16="http://schemas.microsoft.com/office/drawing/2014/main" xmlns="" val="1292681857"/>
                        </a:ext>
                      </a:extLst>
                    </a:gridCol>
                    <a:gridCol w="1443922">
                      <a:extLst>
                        <a:ext uri="{9D8B030D-6E8A-4147-A177-3AD203B41FA5}">
                          <a16:colId xmlns:a16="http://schemas.microsoft.com/office/drawing/2014/main" xmlns="" val="3091747945"/>
                        </a:ext>
                      </a:extLst>
                    </a:gridCol>
                    <a:gridCol w="510212">
                      <a:extLst>
                        <a:ext uri="{9D8B030D-6E8A-4147-A177-3AD203B41FA5}">
                          <a16:colId xmlns:a16="http://schemas.microsoft.com/office/drawing/2014/main" xmlns="" val="24501835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400" baseline="30000" dirty="0" err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aseline="3000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aseline="300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2400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dirty="0" smtClean="0">
                                    <a:latin typeface="Cambria Math" panose="02040503050406030204" pitchFamily="18" charset="0"/>
                                  </a:rPr>
                                  <m:t>𝑙𝑜𝑔𝑛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aseline="0" dirty="0" smtClean="0">
                                    <a:latin typeface="Cambria Math" panose="02040503050406030204" pitchFamily="18" charset="0"/>
                                  </a:rPr>
                                  <m:t>𝑙𝑜𝑔𝑛</m:t>
                                </m:r>
                              </m:oMath>
                            </m:oMathPara>
                          </a14:m>
                          <a:endParaRPr lang="en-US" sz="2400" b="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aseline="3000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89847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3288053"/>
                  </p:ext>
                </p:extLst>
              </p:nvPr>
            </p:nvGraphicFramePr>
            <p:xfrm>
              <a:off x="2174241" y="982610"/>
              <a:ext cx="7843519" cy="461264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2415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352586213"/>
                        </a:ext>
                      </a:extLst>
                    </a:gridCol>
                    <a:gridCol w="624155"/>
                    <a:gridCol w="62415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709402537"/>
                        </a:ext>
                      </a:extLst>
                    </a:gridCol>
                    <a:gridCol w="9266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252694521"/>
                        </a:ext>
                      </a:extLst>
                    </a:gridCol>
                    <a:gridCol w="58968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7654789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77864780"/>
                        </a:ext>
                      </a:extLst>
                    </a:gridCol>
                    <a:gridCol w="11346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140023161"/>
                        </a:ext>
                      </a:extLst>
                    </a:gridCol>
                    <a:gridCol w="4658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92681857"/>
                        </a:ext>
                      </a:extLst>
                    </a:gridCol>
                    <a:gridCol w="1443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091747945"/>
                        </a:ext>
                      </a:extLst>
                    </a:gridCol>
                    <a:gridCol w="5102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50183584"/>
                        </a:ext>
                      </a:extLst>
                    </a:gridCol>
                  </a:tblGrid>
                  <a:tr h="461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t="-1316" r="-1163725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9029" t="-1316" r="-1052427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980" t="-1316" r="-962745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654" t="-1316" r="-541830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79167" t="-1316" r="-763542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75676" t="-1316" r="-395270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76471" t="-1316" r="-212834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172368" t="-1316" r="-423684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8017" t="-1316" r="-35865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433333" t="-1316" r="-1190" b="-1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898474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81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an </a:t>
                </a:r>
                <a:r>
                  <a:rPr lang="en-US" dirty="0"/>
                  <a:t>example of buying elephants and goldfish:</a:t>
                </a:r>
              </a:p>
              <a:p>
                <a:pPr marL="0" indent="0" algn="ctr">
                  <a:buNone/>
                </a:pPr>
                <a:r>
                  <a:rPr lang="en-US" dirty="0"/>
                  <a:t>Cost = </a:t>
                </a:r>
                <a:r>
                  <a:rPr lang="en-US" dirty="0" err="1"/>
                  <a:t>cost_of_elephants</a:t>
                </a:r>
                <a:r>
                  <a:rPr lang="en-US" dirty="0"/>
                  <a:t> + </a:t>
                </a:r>
                <a:r>
                  <a:rPr lang="en-US" dirty="0" err="1"/>
                  <a:t>cost_of_goldfish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Cost ≈ </a:t>
                </a:r>
                <a:r>
                  <a:rPr lang="en-US" dirty="0" err="1"/>
                  <a:t>cost_of_elephants</a:t>
                </a:r>
                <a:r>
                  <a:rPr lang="en-US" dirty="0"/>
                  <a:t> (approximation)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Maximum </a:t>
                </a:r>
                <a:r>
                  <a:rPr lang="en-US" b="1" dirty="0"/>
                  <a:t>Rule</a:t>
                </a:r>
                <a:r>
                  <a:rPr lang="en-US" dirty="0"/>
                  <a:t>: Let,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 the </a:t>
                </a:r>
                <a:r>
                  <a:rPr lang="en-US" dirty="0"/>
                  <a:t>max rule says that: 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2200" i="0" dirty="0">
                        <a:latin typeface="Cambria Math" panose="02040503050406030204" pitchFamily="18" charset="0"/>
                      </a:rPr>
                      <m:t> + 100</m:t>
                    </m:r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200" i="0" dirty="0">
                        <a:latin typeface="Cambria Math" panose="02040503050406030204" pitchFamily="18" charset="0"/>
                      </a:rPr>
                      <m:t> + 10</m:t>
                    </m:r>
                    <m:r>
                      <m:rPr>
                        <m:sty m:val="p"/>
                      </m:rPr>
                      <a:rPr lang="pt-BR" sz="2200" i="0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sz="2200" i="0" dirty="0">
                        <a:latin typeface="Cambria Math" panose="02040503050406030204" pitchFamily="18" charset="0"/>
                      </a:rPr>
                      <m:t> + 50 </m:t>
                    </m:r>
                    <m:r>
                      <m:rPr>
                        <m:sty m:val="p"/>
                      </m:rPr>
                      <a:rPr lang="pt-BR" sz="2200" i="0" dirty="0">
                        <a:latin typeface="Cambria Math" panose="02040503050406030204" pitchFamily="18" charset="0"/>
                      </a:rPr>
                      <m:t>is</m:t>
                    </m:r>
                    <m:r>
                      <a:rPr lang="pt-BR" sz="22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200" b="1" i="1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2200" b="1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200" b="1" dirty="0">
                  <a:solidFill>
                    <a:srgbClr val="A71160"/>
                  </a:solidFill>
                </a:endParaRPr>
              </a:p>
              <a:p>
                <a:pPr marL="8572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sz="2200" i="0" dirty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2200" i="0" dirty="0">
                        <a:latin typeface="Cambria Math" panose="02040503050406030204" pitchFamily="18" charset="0"/>
                      </a:rPr>
                      <m:t> + 2</m:t>
                    </m:r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2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200" i="0" dirty="0">
                        <a:latin typeface="Cambria Math" panose="02040503050406030204" pitchFamily="18" charset="0"/>
                      </a:rPr>
                      <m:t>is</m:t>
                    </m:r>
                    <m:r>
                      <a:rPr lang="pt-BR" sz="22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200" b="1" i="1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2200" b="1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endParaRPr lang="pt-BR" sz="2200" b="1" dirty="0"/>
              </a:p>
              <a:p>
                <a:pPr marL="8572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22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200" dirty="0"/>
                  <a:t> is </a:t>
                </a:r>
                <a14:m>
                  <m:oMath xmlns:m="http://schemas.openxmlformats.org/officeDocument/2006/math"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pt-BR" sz="2200" b="1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200" b="1" i="1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2200" b="1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200" b="1" dirty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low order terms in a function are relatively insignificant for large 𝒏</a:t>
                </a:r>
              </a:p>
              <a:p>
                <a:pPr marL="0" indent="0">
                  <a:buNone/>
                </a:pPr>
                <a:r>
                  <a:rPr lang="en-US" dirty="0"/>
                  <a:t>		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 + 100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 + 10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+ 50≈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8958944" y="1680754"/>
            <a:ext cx="1188720" cy="365760"/>
          </a:xfrm>
          <a:prstGeom prst="wedgeRoundRectCallout">
            <a:avLst>
              <a:gd name="adj1" fmla="val -71944"/>
              <a:gd name="adj2" fmla="val -52651"/>
              <a:gd name="adj3" fmla="val 16667"/>
            </a:avLst>
          </a:prstGeom>
          <a:solidFill>
            <a:schemeClr val="bg2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71160"/>
                </a:solidFill>
              </a:rPr>
              <a:t>Negligible </a:t>
            </a:r>
            <a:endParaRPr lang="en-US" dirty="0">
              <a:solidFill>
                <a:srgbClr val="A711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668" y="3135085"/>
            <a:ext cx="4389120" cy="548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𝑂( 𝑓(𝑛)+𝑔(𝑛))=𝑂(max⁡(𝑓(𝑛),𝑔(𝑛)))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75315" y="3143795"/>
            <a:ext cx="4389120" cy="548640"/>
          </a:xfrm>
          <a:prstGeom prst="roundRect">
            <a:avLst/>
          </a:prstGeom>
          <a:noFill/>
          <a:ln w="19050">
            <a:solidFill>
              <a:srgbClr val="890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5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O-Notation (Big O notation) (Upper Bound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Ω-Notation </a:t>
            </a:r>
            <a:r>
              <a:rPr lang="en-US" dirty="0"/>
              <a:t>(Omega notation) (Lower Bound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θ-</a:t>
            </a:r>
            <a:r>
              <a:rPr lang="en-US" dirty="0"/>
              <a:t>Notation (Theta notation) (Same order)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2875" y="1534886"/>
                <a:ext cx="8138160" cy="76944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= {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 : there exist positive constants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42424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424242"/>
                    </a:solidFill>
                  </a:rPr>
                  <a:t> such </a:t>
                </a:r>
                <a:r>
                  <a:rPr lang="en-US" sz="2200" dirty="0">
                    <a:solidFill>
                      <a:srgbClr val="424242"/>
                    </a:solidFill>
                  </a:rPr>
                  <a:t>that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for all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baseline="-25000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solidFill>
                          <a:srgbClr val="42424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rgbClr val="424242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5" y="1534886"/>
                <a:ext cx="8138160" cy="769441"/>
              </a:xfrm>
              <a:prstGeom prst="rect">
                <a:avLst/>
              </a:prstGeom>
              <a:blipFill>
                <a:blip r:embed="rId2"/>
                <a:stretch>
                  <a:fillRect t="-3906" b="-14844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2875" y="3381104"/>
                <a:ext cx="8138160" cy="76944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200">
                    <a:solidFill>
                      <a:srgbClr val="424242"/>
                    </a:solidFill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Ω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>
                    <a:latin typeface="+mn-lt"/>
                  </a:rPr>
                  <a:t>there exist positive constants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𝒄𝒈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for </a:t>
                </a:r>
                <a:r>
                  <a:rPr lang="en-US" dirty="0" smtClean="0">
                    <a:latin typeface="+mn-lt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5" y="3381104"/>
                <a:ext cx="8138160" cy="769441"/>
              </a:xfrm>
              <a:prstGeom prst="rect">
                <a:avLst/>
              </a:prstGeom>
              <a:blipFill>
                <a:blip r:embed="rId3"/>
                <a:stretch>
                  <a:fillRect t="-5469" b="-14844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875" y="5227321"/>
                <a:ext cx="8138160" cy="7680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200">
                    <a:solidFill>
                      <a:srgbClr val="424242"/>
                    </a:solidFill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= {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>
                    <a:latin typeface="+mn-lt"/>
                  </a:rPr>
                  <a:t>there exist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such that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  <m:r>
                      <a:rPr lang="en-US" b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  <m:r>
                      <a:rPr lang="en-US" b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d>
                  </m:oMath>
                </a14:m>
                <a:r>
                  <a:rPr lang="en-US" dirty="0"/>
                  <a:t>  for </a:t>
                </a:r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5" y="5227321"/>
                <a:ext cx="8138160" cy="768096"/>
              </a:xfrm>
              <a:prstGeom prst="rect">
                <a:avLst/>
              </a:prstGeom>
              <a:blipFill>
                <a:blip r:embed="rId4"/>
                <a:stretch>
                  <a:fillRect t="-5469" r="-1346" b="-1406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300753" y="1585840"/>
                <a:ext cx="2468880" cy="512064"/>
              </a:xfrm>
              <a:prstGeom prst="wedgeRoundRectCallout">
                <a:avLst>
                  <a:gd name="adj1" fmla="val -68749"/>
                  <a:gd name="adj2" fmla="val 3679"/>
                  <a:gd name="adj3" fmla="val 16667"/>
                </a:avLst>
              </a:prstGeom>
              <a:noFill/>
              <a:ln w="9525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53" y="1585840"/>
                <a:ext cx="2468880" cy="512064"/>
              </a:xfrm>
              <a:prstGeom prst="wedgeRoundRectCallout">
                <a:avLst>
                  <a:gd name="adj1" fmla="val -68749"/>
                  <a:gd name="adj2" fmla="val 3679"/>
                  <a:gd name="adj3" fmla="val 16667"/>
                </a:avLst>
              </a:prstGeom>
              <a:blipFill>
                <a:blip r:embed="rId5"/>
                <a:stretch>
                  <a:fillRect b="-10465"/>
                </a:stretch>
              </a:blipFill>
              <a:ln w="952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300753" y="3413111"/>
                <a:ext cx="2468880" cy="512064"/>
              </a:xfrm>
              <a:prstGeom prst="wedgeRoundRectCallout">
                <a:avLst>
                  <a:gd name="adj1" fmla="val -68537"/>
                  <a:gd name="adj2" fmla="val 6793"/>
                  <a:gd name="adj3" fmla="val 16667"/>
                </a:avLst>
              </a:prstGeom>
              <a:noFill/>
              <a:ln w="9525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A7116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  <m:r>
                        <a:rPr lang="en-US" b="1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i="0" dirty="0"/>
                        <m:t>Ω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53" y="3413111"/>
                <a:ext cx="2468880" cy="512064"/>
              </a:xfrm>
              <a:prstGeom prst="wedgeRoundRectCallout">
                <a:avLst>
                  <a:gd name="adj1" fmla="val -68537"/>
                  <a:gd name="adj2" fmla="val 6793"/>
                  <a:gd name="adj3" fmla="val 16667"/>
                </a:avLst>
              </a:prstGeom>
              <a:blipFill>
                <a:blip r:embed="rId6"/>
                <a:stretch>
                  <a:fillRect b="-11628"/>
                </a:stretch>
              </a:blipFill>
              <a:ln w="952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300753" y="5240383"/>
                <a:ext cx="2468880" cy="510778"/>
              </a:xfrm>
              <a:prstGeom prst="wedgeRoundRectCallout">
                <a:avLst>
                  <a:gd name="adj1" fmla="val -69151"/>
                  <a:gd name="adj2" fmla="val 11694"/>
                  <a:gd name="adj3" fmla="val 16667"/>
                </a:avLst>
              </a:prstGeom>
              <a:noFill/>
              <a:ln w="9525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A7116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𝛉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0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53" y="5240383"/>
                <a:ext cx="2468880" cy="510778"/>
              </a:xfrm>
              <a:prstGeom prst="wedgeRoundRectCallout">
                <a:avLst>
                  <a:gd name="adj1" fmla="val -69151"/>
                  <a:gd name="adj2" fmla="val 11694"/>
                  <a:gd name="adj3" fmla="val 16667"/>
                </a:avLst>
              </a:prstGeom>
              <a:blipFill>
                <a:blip r:embed="rId7"/>
                <a:stretch>
                  <a:fillRect b="-12941"/>
                </a:stretch>
              </a:blipFill>
              <a:ln w="952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1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 smtClean="0"/>
                  <a:t>Expressing Function in terms of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𝑂,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600" i="1" dirty="0">
                        <a:solidFill>
                          <a:srgbClr val="002060"/>
                        </a:solidFill>
                      </a:rPr>
                      <m:t>Ω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, </a:t>
                </a:r>
                <a:r>
                  <a:rPr lang="el-GR" sz="3600" i="1" dirty="0" smtClean="0">
                    <a:solidFill>
                      <a:srgbClr val="002060"/>
                    </a:solidFill>
                  </a:rPr>
                  <a:t>θ</a:t>
                </a:r>
                <a:r>
                  <a:rPr lang="en-IN" sz="36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N" dirty="0"/>
                  <a:t>notation</a:t>
                </a:r>
                <a:r>
                  <a:rPr lang="en-US" dirty="0"/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N" dirty="0" smtClean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00" t="-12821" b="-230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Find  Big O notation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IN" b="0" i="1" dirty="0" smtClean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b="0" i="0" dirty="0" smtClean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IN" b="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b="0" i="1" baseline="3000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b="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IN" dirty="0" smtClean="0"/>
              </a:p>
              <a:p>
                <a:endParaRPr lang="en-IN" dirty="0" smtClean="0"/>
              </a:p>
              <a:p>
                <a:pPr marL="304800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baseline="30000" dirty="0" smtClean="0">
                  <a:solidFill>
                    <a:srgbClr val="A71160"/>
                  </a:solidFill>
                </a:endParaRPr>
              </a:p>
              <a:p>
                <a:pPr marL="304800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dirty="0" smtClean="0"/>
              </a:p>
              <a:p>
                <a:pPr marL="304800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IN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baseline="30000" dirty="0" smtClean="0">
                  <a:solidFill>
                    <a:srgbClr val="A71160"/>
                  </a:solidFill>
                </a:endParaRPr>
              </a:p>
              <a:p>
                <a:pPr marL="304800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IN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IN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IN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baseline="30000" dirty="0">
                  <a:solidFill>
                    <a:srgbClr val="A71160"/>
                  </a:solidFill>
                </a:endParaRPr>
              </a:p>
              <a:p>
                <a:pPr marL="304800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IN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IN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IN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aseline="30000" dirty="0">
                  <a:solidFill>
                    <a:srgbClr val="A71160"/>
                  </a:solidFill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6" t="-14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180" y="863444"/>
                <a:ext cx="11929641" cy="3416197"/>
              </a:xfrm>
            </p:spPr>
            <p:txBody>
              <a:bodyPr/>
              <a:lstStyle/>
              <a:p>
                <a:r>
                  <a:rPr lang="en-IN" dirty="0" smtClean="0"/>
                  <a:t>Find  Big O, Omega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IN" dirty="0" smtClean="0"/>
                  <a:t>Theta </a:t>
                </a:r>
                <a:r>
                  <a:rPr lang="el-GR" dirty="0" smtClean="0"/>
                  <a:t>θ</a:t>
                </a:r>
                <a:r>
                  <a:rPr lang="el-GR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N" dirty="0" smtClean="0"/>
                  <a:t>notation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IN" b="0" i="1" dirty="0" smtClean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b="0" i="0" dirty="0" smtClean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IN" b="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IN" b="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IN" b="0" i="1" baseline="3000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IN" b="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b="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IN" dirty="0" smtClean="0"/>
              </a:p>
              <a:p>
                <a:endParaRPr lang="en-IN" dirty="0" smtClean="0"/>
              </a:p>
              <a:p>
                <a:pPr marL="3048000" indent="-304800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b="0" dirty="0" smtClean="0">
                  <a:solidFill>
                    <a:srgbClr val="A71160"/>
                  </a:solidFill>
                </a:endParaRPr>
              </a:p>
              <a:p>
                <a:pPr marL="5467350" indent="-546735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dirty="0" smtClean="0">
                  <a:solidFill>
                    <a:srgbClr val="A71160"/>
                  </a:solidFill>
                </a:endParaRPr>
              </a:p>
              <a:p>
                <a:pPr marL="5467350" indent="-546735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dirty="0" smtClean="0"/>
              </a:p>
              <a:p>
                <a:pPr marL="5467350" indent="-546735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baseline="30000" dirty="0" smtClean="0">
                  <a:solidFill>
                    <a:srgbClr val="A71160"/>
                  </a:solidFill>
                </a:endParaRPr>
              </a:p>
              <a:p>
                <a:pPr marL="5467350" indent="-546735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baseline="30000" dirty="0" smtClean="0">
                  <a:solidFill>
                    <a:srgbClr val="A71160"/>
                  </a:solidFill>
                </a:endParaRPr>
              </a:p>
              <a:p>
                <a:pPr marL="5467350" indent="-546735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IN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dirty="0" smtClean="0"/>
              </a:p>
              <a:p>
                <a:pPr marL="3048000" indent="-3048000" algn="l">
                  <a:buNone/>
                </a:pPr>
                <a:r>
                  <a:rPr lang="en-IN" dirty="0" smtClean="0"/>
                  <a:t>	Thus,</a:t>
                </a:r>
                <a:r>
                  <a:rPr lang="en-IN" dirty="0" smtClean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IN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IN" b="0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80" y="863444"/>
                <a:ext cx="11929641" cy="3416197"/>
              </a:xfrm>
              <a:blipFill>
                <a:blip r:embed="rId2"/>
                <a:stretch>
                  <a:fillRect l="-716" t="-2321" b="-7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 smtClean="0"/>
                  <a:t>Expressing Function in terms of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𝑂,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600" i="1" dirty="0">
                        <a:solidFill>
                          <a:srgbClr val="002060"/>
                        </a:solidFill>
                      </a:rPr>
                      <m:t>Ω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, </a:t>
                </a:r>
                <a:r>
                  <a:rPr lang="el-GR" sz="3600" i="1" dirty="0" smtClean="0">
                    <a:solidFill>
                      <a:srgbClr val="002060"/>
                    </a:solidFill>
                  </a:rPr>
                  <a:t>θ</a:t>
                </a:r>
                <a:r>
                  <a:rPr lang="en-IN" sz="36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N" dirty="0"/>
                  <a:t>notation</a:t>
                </a:r>
                <a:r>
                  <a:rPr lang="en-US" dirty="0"/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IN" dirty="0" smtClean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400" t="-12821" b="-230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2124" y="4488203"/>
                <a:ext cx="2340000" cy="1875275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indent="-457200" algn="just"/>
                <a:r>
                  <a:rPr lang="en-IN" sz="2400" dirty="0" smtClean="0">
                    <a:solidFill>
                      <a:schemeClr val="tx1"/>
                    </a:solidFill>
                  </a:rPr>
                  <a:t>Big O Notation</a:t>
                </a:r>
                <a:r>
                  <a:rPr lang="en-US" sz="22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:</a:t>
                </a:r>
              </a:p>
              <a:p>
                <a:pPr indent="-4572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IN" sz="240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IN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sz="2400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IN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sz="2400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aseline="30000" dirty="0">
                  <a:solidFill>
                    <a:srgbClr val="A71160"/>
                  </a:solidFill>
                </a:endParaRPr>
              </a:p>
              <a:p>
                <a:pPr indent="-4572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IN" sz="240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400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sz="2400" b="0" i="1" baseline="3000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aseline="30000" dirty="0">
                  <a:solidFill>
                    <a:srgbClr val="A71160"/>
                  </a:solidFill>
                </a:endParaRPr>
              </a:p>
              <a:p>
                <a:pPr indent="-457200" algn="just"/>
                <a:endParaRPr lang="en-US" sz="2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  <a:p>
                <a:pPr indent="-457200" algn="just"/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24" y="4488203"/>
                <a:ext cx="2340000" cy="1875275"/>
              </a:xfrm>
              <a:prstGeom prst="rect">
                <a:avLst/>
              </a:prstGeom>
              <a:blipFill>
                <a:blip r:embed="rId4"/>
                <a:stretch>
                  <a:fillRect l="-3627" t="-193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62687" y="4488203"/>
                <a:ext cx="2340000" cy="1875275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indent="-457200" algn="just"/>
                <a:r>
                  <a:rPr lang="en-IN" sz="2400" dirty="0" smtClean="0">
                    <a:solidFill>
                      <a:schemeClr val="tx1"/>
                    </a:solidFill>
                  </a:rPr>
                  <a:t>Omega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schemeClr val="tx1"/>
                        </a:solidFill>
                      </a:rPr>
                      <m:t>Ω</m:t>
                    </m:r>
                  </m:oMath>
                </a14:m>
                <a:r>
                  <a:rPr lang="en-US" sz="22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Notation</a:t>
                </a:r>
                <a:r>
                  <a:rPr lang="en-US" sz="22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:</a:t>
                </a:r>
              </a:p>
              <a:p>
                <a:pPr indent="-4572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IN" sz="240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IN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IN" sz="2400" b="0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IN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sz="2400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aseline="30000" dirty="0">
                  <a:solidFill>
                    <a:srgbClr val="A71160"/>
                  </a:solidFill>
                </a:endParaRPr>
              </a:p>
              <a:p>
                <a:pPr indent="-4572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IN" sz="240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2400" dirty="0" smtClean="0">
                          <a:solidFill>
                            <a:srgbClr val="A71160"/>
                          </a:solidFill>
                        </a:rPr>
                        <m:t>Ω</m:t>
                      </m:r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sz="2400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  <a:p>
                <a:pPr indent="-457200" algn="just"/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87" y="4488203"/>
                <a:ext cx="2340000" cy="1875275"/>
              </a:xfrm>
              <a:prstGeom prst="rect">
                <a:avLst/>
              </a:prstGeom>
              <a:blipFill>
                <a:blip r:embed="rId5"/>
                <a:stretch>
                  <a:fillRect l="-3896" t="-1935" r="-2597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03250" y="4488202"/>
                <a:ext cx="3384000" cy="1875275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indent="-457200" algn="just"/>
                <a:r>
                  <a:rPr lang="en-IN" sz="2400" dirty="0" smtClean="0">
                    <a:solidFill>
                      <a:schemeClr val="tx1"/>
                    </a:solidFill>
                  </a:rPr>
                  <a:t>Theta </a:t>
                </a:r>
                <a:r>
                  <a:rPr lang="el-GR" sz="2400" dirty="0">
                    <a:solidFill>
                      <a:schemeClr val="tx1"/>
                    </a:solidFill>
                  </a:rPr>
                  <a:t>θ </a:t>
                </a:r>
                <a:r>
                  <a:rPr lang="en-US" sz="22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Notation</a:t>
                </a:r>
                <a:r>
                  <a:rPr lang="en-US" sz="22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:</a:t>
                </a:r>
              </a:p>
              <a:p>
                <a:pPr indent="-457200" algn="just"/>
                <a14:m>
                  <m:oMath xmlns:m="http://schemas.openxmlformats.org/officeDocument/2006/math">
                    <m:r>
                      <a:rPr lang="en-IN" sz="2400" b="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IN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4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IN" sz="2400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IN" sz="24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solidFill>
                      <a:srgbClr val="A711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24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IN" sz="2400" i="1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IN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N" sz="24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IN" sz="24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4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IN" sz="2400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IN" sz="24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baseline="30000" dirty="0">
                  <a:solidFill>
                    <a:srgbClr val="A71160"/>
                  </a:solidFill>
                </a:endParaRPr>
              </a:p>
              <a:p>
                <a:pPr indent="-4572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IN" sz="2400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2400" dirty="0" smtClean="0">
                          <a:solidFill>
                            <a:srgbClr val="A71160"/>
                          </a:solidFill>
                        </a:rPr>
                        <m:t>θ</m:t>
                      </m:r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sz="2400" i="1" baseline="300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sz="2400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  <a:p>
                <a:pPr indent="-457200" algn="just"/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250" y="4488202"/>
                <a:ext cx="3384000" cy="1875275"/>
              </a:xfrm>
              <a:prstGeom prst="rect">
                <a:avLst/>
              </a:prstGeom>
              <a:blipFill>
                <a:blip r:embed="rId6"/>
                <a:stretch>
                  <a:fillRect l="-2693" t="-193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Express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/1000 − 100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− 100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+ 3 </m:t>
                    </m:r>
                  </m:oMath>
                </a14:m>
                <a:r>
                  <a:rPr lang="en-US" dirty="0"/>
                  <a:t>in terms of </a:t>
                </a:r>
                <a:r>
                  <a:rPr lang="el-GR" dirty="0"/>
                  <a:t>θ</a:t>
                </a:r>
                <a:r>
                  <a:rPr lang="en-US" dirty="0"/>
                  <a:t> notation.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Express 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pt-BR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+ 10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+ 5 </m:t>
                    </m:r>
                  </m:oMath>
                </a14:m>
                <a:r>
                  <a:rPr lang="pt-BR" dirty="0"/>
                  <a:t>in terms of O notation.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Express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in terms of O notation.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BR" dirty="0"/>
                  <a:t>Prove </a:t>
                </a:r>
                <a:r>
                  <a:rPr lang="pt-BR" dirty="0" smtClean="0"/>
                  <a:t>or disprove (i</a:t>
                </a:r>
                <a:r>
                  <a:rPr lang="pt-BR" dirty="0"/>
                  <a:t>) </a:t>
                </a:r>
                <a:r>
                  <a:rPr lang="pt-BR" dirty="0">
                    <a:solidFill>
                      <a:srgbClr val="A71160"/>
                    </a:solidFill>
                  </a:rPr>
                  <a:t>Is 2</a:t>
                </a:r>
                <a:r>
                  <a:rPr lang="pt-BR" baseline="30000" dirty="0">
                    <a:solidFill>
                      <a:srgbClr val="A71160"/>
                    </a:solidFill>
                  </a:rPr>
                  <a:t>n+1</a:t>
                </a:r>
                <a:r>
                  <a:rPr lang="pt-BR" dirty="0">
                    <a:solidFill>
                      <a:srgbClr val="A71160"/>
                    </a:solidFill>
                  </a:rPr>
                  <a:t> = O(2</a:t>
                </a:r>
                <a:r>
                  <a:rPr lang="pt-BR" baseline="30000" dirty="0">
                    <a:solidFill>
                      <a:srgbClr val="A71160"/>
                    </a:solidFill>
                  </a:rPr>
                  <a:t>n</a:t>
                </a:r>
                <a:r>
                  <a:rPr lang="pt-BR" dirty="0">
                    <a:solidFill>
                      <a:srgbClr val="A71160"/>
                    </a:solidFill>
                  </a:rPr>
                  <a:t>) </a:t>
                </a:r>
                <a:r>
                  <a:rPr lang="pt-BR" dirty="0" smtClean="0"/>
                  <a:t>(</a:t>
                </a:r>
                <a:r>
                  <a:rPr lang="pt-BR" dirty="0"/>
                  <a:t>ii) </a:t>
                </a:r>
                <a:r>
                  <a:rPr lang="pt-BR" dirty="0">
                    <a:solidFill>
                      <a:srgbClr val="A71160"/>
                    </a:solidFill>
                  </a:rPr>
                  <a:t>Is 2</a:t>
                </a:r>
                <a:r>
                  <a:rPr lang="pt-BR" baseline="30000" dirty="0">
                    <a:solidFill>
                      <a:srgbClr val="A71160"/>
                    </a:solidFill>
                  </a:rPr>
                  <a:t>2n</a:t>
                </a:r>
                <a:r>
                  <a:rPr lang="pt-BR" dirty="0">
                    <a:solidFill>
                      <a:srgbClr val="A71160"/>
                    </a:solidFill>
                  </a:rPr>
                  <a:t> = O(2</a:t>
                </a:r>
                <a:r>
                  <a:rPr lang="pt-BR" baseline="30000" dirty="0">
                    <a:solidFill>
                      <a:srgbClr val="A71160"/>
                    </a:solidFill>
                  </a:rPr>
                  <a:t>n</a:t>
                </a:r>
                <a:r>
                  <a:rPr lang="pt-BR" dirty="0" smtClean="0">
                    <a:solidFill>
                      <a:srgbClr val="A71160"/>
                    </a:solidFill>
                  </a:rPr>
                  <a:t>)</a:t>
                </a:r>
                <a:endParaRPr lang="pt-BR" dirty="0">
                  <a:solidFill>
                    <a:srgbClr val="A7116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Check the correctness for the following </a:t>
                </a:r>
                <a:r>
                  <a:rPr lang="en-US" dirty="0" smtClean="0"/>
                  <a:t>equality,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20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A7116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</a:t>
                </a:r>
                <a:r>
                  <a:rPr lang="el-GR" dirty="0"/>
                  <a:t>θ </a:t>
                </a:r>
                <a:r>
                  <a:rPr lang="en-US" dirty="0"/>
                  <a:t>notation for the following function</a:t>
                </a:r>
                <a:endParaRPr lang="en-US" dirty="0" smtClean="0"/>
              </a:p>
              <a:p>
                <a:pPr marL="1001712" lvl="1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= 3 ∗ 2</m:t>
                    </m:r>
                    <m:r>
                      <a:rPr lang="en-US" sz="2200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+ 4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+ 5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+ 2</m:t>
                    </m:r>
                  </m:oMath>
                </a14:m>
                <a:endParaRPr lang="en-US" sz="2200" dirty="0">
                  <a:solidFill>
                    <a:srgbClr val="A7116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O</a:t>
                </a:r>
                <a:r>
                  <a:rPr lang="el-GR" dirty="0"/>
                  <a:t> </a:t>
                </a:r>
                <a:r>
                  <a:rPr lang="en-US" dirty="0"/>
                  <a:t>notation for the following function</a:t>
                </a:r>
              </a:p>
              <a:p>
                <a:pPr marL="857250" lvl="1" indent="-457200" algn="l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= 2</m:t>
                    </m:r>
                    <m:r>
                      <m:rPr>
                        <m:sty m:val="p"/>
                      </m:rPr>
                      <a:rPr lang="en-US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+ 6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>
                  <a:solidFill>
                    <a:srgbClr val="A71160"/>
                  </a:solidFill>
                </a:endParaRPr>
              </a:p>
              <a:p>
                <a:pPr marL="857250" lvl="1" indent="-457200" algn="l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= 4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 + 2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+ 3 </m:t>
                    </m:r>
                  </m:oMath>
                </a14:m>
                <a:endParaRPr lang="en-US" b="1" dirty="0">
                  <a:solidFill>
                    <a:srgbClr val="A7116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</a:t>
                </a:r>
                <a:r>
                  <a:rPr lang="el-GR" dirty="0"/>
                  <a:t>Ω </a:t>
                </a:r>
                <a:r>
                  <a:rPr lang="en-US" dirty="0"/>
                  <a:t>notation for the following function</a:t>
                </a:r>
              </a:p>
              <a:p>
                <a:pPr marL="742950" lvl="2" indent="-342900" algn="l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00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= 4∗ 2</m:t>
                    </m:r>
                    <m:r>
                      <m:rPr>
                        <m:sty m:val="p"/>
                      </m:rPr>
                      <a:rPr lang="en-US" sz="2000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2000" dirty="0">
                  <a:solidFill>
                    <a:srgbClr val="A71160"/>
                  </a:solidFill>
                </a:endParaRPr>
              </a:p>
              <a:p>
                <a:pPr marL="742950" lvl="2" indent="-342900" algn="l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 = 5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baseline="3000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+ 2 </m:t>
                    </m:r>
                  </m:oMath>
                </a14:m>
                <a:endParaRPr lang="pt-BR" sz="2000" dirty="0">
                  <a:solidFill>
                    <a:srgbClr val="A7116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3784372" y="-1767342"/>
            <a:ext cx="4572418" cy="105098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2769" y="1456825"/>
            <a:ext cx="9295624" cy="406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SzPct val="90000"/>
            </a:pPr>
            <a:r>
              <a:rPr lang="en-IN" sz="2400" dirty="0"/>
              <a:t>What is Analysis of an Algorithm?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Analyzing an algorithm means </a:t>
            </a:r>
            <a:r>
              <a:rPr lang="en-US" sz="2200" dirty="0">
                <a:solidFill>
                  <a:srgbClr val="890E4F"/>
                </a:solidFill>
              </a:rPr>
              <a:t>calculating/predicting the resources </a:t>
            </a: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that the algorithm requires. 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212121">
                    <a:lumMod val="75000"/>
                    <a:lumOff val="25000"/>
                  </a:srgbClr>
                </a:solidFill>
              </a:rPr>
              <a:t>Analysis </a:t>
            </a: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provides </a:t>
            </a:r>
            <a:r>
              <a:rPr lang="en-US" sz="2200" dirty="0">
                <a:solidFill>
                  <a:srgbClr val="890E4F"/>
                </a:solidFill>
              </a:rPr>
              <a:t>theoretical estimation </a:t>
            </a: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for the required resources of an algorithm to solve a specific computational problem.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Two most important resources are </a:t>
            </a:r>
            <a:r>
              <a:rPr lang="en-US" sz="2200" dirty="0">
                <a:solidFill>
                  <a:srgbClr val="890E4F"/>
                </a:solidFill>
              </a:rPr>
              <a:t>computing time </a:t>
            </a: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(time complexity) and </a:t>
            </a:r>
            <a:r>
              <a:rPr lang="en-US" sz="2200" dirty="0">
                <a:solidFill>
                  <a:srgbClr val="890E4F"/>
                </a:solidFill>
              </a:rPr>
              <a:t>storage space </a:t>
            </a: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(space complexity). </a:t>
            </a:r>
            <a:endParaRPr lang="en-US" sz="2200" dirty="0" smtClean="0">
              <a:solidFill>
                <a:srgbClr val="212121">
                  <a:lumMod val="75000"/>
                  <a:lumOff val="25000"/>
                </a:srgbClr>
              </a:solid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90000"/>
            </a:pPr>
            <a:r>
              <a:rPr lang="en-US" sz="2400" dirty="0"/>
              <a:t>Why Analysis is required?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By analyzing some of the candidate algorithms for a problem, </a:t>
            </a:r>
            <a:r>
              <a:rPr lang="en-US" sz="2200" dirty="0">
                <a:solidFill>
                  <a:srgbClr val="890E4F"/>
                </a:solidFill>
              </a:rPr>
              <a:t>the most efficient </a:t>
            </a:r>
            <a:r>
              <a:rPr lang="en-US" sz="2200" dirty="0">
                <a:solidFill>
                  <a:srgbClr val="212121">
                    <a:lumMod val="75000"/>
                    <a:lumOff val="25000"/>
                  </a:srgbClr>
                </a:solidFill>
              </a:rPr>
              <a:t>one can be easily identified</a:t>
            </a:r>
            <a:r>
              <a:rPr lang="en-US" sz="2200" dirty="0" smtClean="0">
                <a:solidFill>
                  <a:srgbClr val="212121">
                    <a:lumMod val="75000"/>
                    <a:lumOff val="25000"/>
                  </a:srgbClr>
                </a:solidFill>
              </a:rPr>
              <a:t>.</a:t>
            </a:r>
            <a:endParaRPr lang="en-US" sz="2200" dirty="0">
              <a:solidFill>
                <a:srgbClr val="212121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1554" y="940526"/>
            <a:ext cx="914400" cy="914400"/>
            <a:chOff x="856024" y="1117547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024" y="1117547"/>
              <a:ext cx="914400" cy="914400"/>
            </a:xfrm>
            <a:prstGeom prst="rect">
              <a:avLst/>
            </a:prstGeom>
            <a:ln w="3175">
              <a:solidFill>
                <a:schemeClr val="accent5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117" y="1259269"/>
              <a:ext cx="505742" cy="513940"/>
            </a:xfrm>
            <a:prstGeom prst="ellipse">
              <a:avLst/>
            </a:prstGeom>
            <a:ln w="3175">
              <a:solidFill>
                <a:schemeClr val="accent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515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Control </a:t>
            </a:r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Loop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	: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 A[n], array of n integers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</a:t>
            </a: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Output	: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Sum of all numbers in array A</a:t>
            </a:r>
          </a:p>
          <a:p>
            <a:pPr marL="0" indent="0">
              <a:buNone/>
            </a:pPr>
            <a:r>
              <a:rPr lang="en-IN" b="1" dirty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Algorithm</a:t>
            </a: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IN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Sum(</a:t>
            </a:r>
            <a:r>
              <a:rPr lang="en-IN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A[], </a:t>
            </a:r>
            <a:r>
              <a:rPr lang="en-IN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n) 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{</a:t>
            </a:r>
            <a:endParaRPr lang="en-IN" b="1" dirty="0">
              <a:solidFill>
                <a:srgbClr val="F9C3DF"/>
              </a:solidFill>
              <a:latin typeface="Consolas" pitchFamily="49" charset="0"/>
              <a:cs typeface="Consolas" pitchFamily="49" charset="0"/>
            </a:endParaRPr>
          </a:p>
          <a:p>
            <a:pPr marL="544512" lvl="1" indent="0">
              <a:buNone/>
            </a:pP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s=0;</a:t>
            </a:r>
          </a:p>
          <a:p>
            <a:pPr marL="544512" lvl="1" indent="0">
              <a:buNone/>
            </a:pP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 for (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=0; 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&lt;n; 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++)</a:t>
            </a:r>
          </a:p>
          <a:p>
            <a:pPr marL="1335087" lvl="3" indent="0">
              <a:buNone/>
            </a:pP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IN" sz="2400" b="1" dirty="0" smtClean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s 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= s + A[</a:t>
            </a:r>
            <a:r>
              <a:rPr lang="en-IN" sz="2400" b="1" dirty="0" err="1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pPr marL="544512" lvl="1" indent="0">
              <a:buNone/>
            </a:pPr>
            <a:r>
              <a:rPr lang="en-IN" sz="2400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  return s;</a:t>
            </a:r>
          </a:p>
          <a:p>
            <a:pPr marL="0" indent="0">
              <a:buNone/>
            </a:pPr>
            <a:r>
              <a:rPr lang="en-IN" b="1" dirty="0">
                <a:solidFill>
                  <a:srgbClr val="F9C3DF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002172" y="3100954"/>
            <a:ext cx="1463040" cy="330219"/>
          </a:xfrm>
          <a:prstGeom prst="round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6648" y="3648193"/>
            <a:ext cx="533400" cy="5334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1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98099" y="3483185"/>
            <a:ext cx="640080" cy="379085"/>
          </a:xfrm>
          <a:prstGeom prst="round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11924" y="4315093"/>
            <a:ext cx="1676399" cy="327671"/>
          </a:xfrm>
          <a:prstGeom prst="round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850460" y="3896011"/>
            <a:ext cx="2254829" cy="365285"/>
          </a:xfrm>
          <a:prstGeom prst="round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94714" y="3048000"/>
            <a:ext cx="822960" cy="533400"/>
          </a:xfrm>
          <a:prstGeom prst="roundRect">
            <a:avLst/>
          </a:prstGeom>
          <a:noFill/>
          <a:ln>
            <a:solidFill>
              <a:srgbClr val="ED5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n+1</a:t>
            </a:r>
            <a:endParaRPr lang="en-US" sz="2400" dirty="0">
              <a:solidFill>
                <a:srgbClr val="ED52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94018" y="3457120"/>
            <a:ext cx="3931920" cy="457200"/>
          </a:xfrm>
          <a:prstGeom prst="roundRect">
            <a:avLst/>
          </a:prstGeom>
          <a:noFill/>
          <a:ln w="9525">
            <a:solidFill>
              <a:srgbClr val="ED5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stCxn id="19" idx="1"/>
            <a:endCxn id="20" idx="0"/>
          </p:cNvCxnSpPr>
          <p:nvPr/>
        </p:nvCxnSpPr>
        <p:spPr>
          <a:xfrm rot="10800000" flipV="1">
            <a:off x="433348" y="3266063"/>
            <a:ext cx="568824" cy="382129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2" idx="1"/>
            <a:endCxn id="20" idx="4"/>
          </p:cNvCxnSpPr>
          <p:nvPr/>
        </p:nvCxnSpPr>
        <p:spPr>
          <a:xfrm rot="10800000">
            <a:off x="433348" y="4181593"/>
            <a:ext cx="678576" cy="297336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1" idx="2"/>
            <a:endCxn id="20" idx="6"/>
          </p:cNvCxnSpPr>
          <p:nvPr/>
        </p:nvCxnSpPr>
        <p:spPr>
          <a:xfrm rot="5400000">
            <a:off x="1782783" y="2779536"/>
            <a:ext cx="52623" cy="2218091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5" idx="0"/>
            <a:endCxn id="24" idx="1"/>
          </p:cNvCxnSpPr>
          <p:nvPr/>
        </p:nvCxnSpPr>
        <p:spPr>
          <a:xfrm rot="5400000" flipH="1" flipV="1">
            <a:off x="4256136" y="2118542"/>
            <a:ext cx="142420" cy="2534736"/>
          </a:xfrm>
          <a:prstGeom prst="bentConnector2">
            <a:avLst/>
          </a:prstGeom>
          <a:ln>
            <a:solidFill>
              <a:srgbClr val="ED52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3" idx="3"/>
            <a:endCxn id="31" idx="0"/>
          </p:cNvCxnSpPr>
          <p:nvPr/>
        </p:nvCxnSpPr>
        <p:spPr>
          <a:xfrm>
            <a:off x="4105289" y="4078654"/>
            <a:ext cx="701230" cy="443015"/>
          </a:xfrm>
          <a:prstGeom prst="bentConnector2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539819" y="4521669"/>
            <a:ext cx="533400" cy="5334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8660" y="5472953"/>
            <a:ext cx="4545105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Total time taken = n+1+n+2 = 2n+3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Time Complexity f(n) 	= 2n+3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altLang="en-US" dirty="0" smtClean="0"/>
                  <a:t>The time complexity</a:t>
                </a:r>
                <a:r>
                  <a:rPr lang="en-GB" altLang="en-US" dirty="0"/>
                  <a:t> of the algorithm is </a:t>
                </a:r>
                <a:r>
                  <a:rPr lang="en-GB" alt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altLang="en-US" b="1" i="1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GB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alt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altLang="en-US" b="1" dirty="0">
                  <a:solidFill>
                    <a:srgbClr val="A71160"/>
                  </a:solidFill>
                </a:endParaRPr>
              </a:p>
              <a:p>
                <a:r>
                  <a:rPr lang="en-US" dirty="0" smtClean="0"/>
                  <a:t>Estimated </a:t>
                </a:r>
                <a:r>
                  <a:rPr lang="en-US" dirty="0"/>
                  <a:t>running time for different values of </a:t>
                </a:r>
                <a:r>
                  <a:rPr lang="en-US" b="1" dirty="0">
                    <a:solidFill>
                      <a:srgbClr val="A71160"/>
                    </a:solidFill>
                  </a:rPr>
                  <a:t>𝑛 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As </a:t>
                </a:r>
                <a:r>
                  <a:rPr lang="en-US" dirty="0"/>
                  <a:t>𝑛 grows, the number of steps grow </a:t>
                </a:r>
                <a:r>
                  <a:rPr lang="en-US" dirty="0">
                    <a:solidFill>
                      <a:srgbClr val="A71160"/>
                    </a:solidFill>
                  </a:rPr>
                  <a:t>in linear proportion to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A71160"/>
                    </a:solidFill>
                  </a:rPr>
                  <a:t>𝑛</a:t>
                </a:r>
                <a:r>
                  <a:rPr lang="en-US" dirty="0"/>
                  <a:t> for the given algorithm Sum.</a:t>
                </a:r>
              </a:p>
              <a:p>
                <a:r>
                  <a:rPr lang="en-US" dirty="0"/>
                  <a:t>The dominating term in the function of time complexity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>
                    <a:solidFill>
                      <a:srgbClr val="A71160"/>
                    </a:solidFill>
                  </a:rPr>
                  <a:t>: </a:t>
                </a:r>
                <a:r>
                  <a:rPr lang="en-US" sz="2200" dirty="0" smtClean="0"/>
                  <a:t>As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gets large, the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200" dirty="0"/>
                  <a:t> becomes insignificant.</a:t>
                </a:r>
              </a:p>
              <a:p>
                <a:r>
                  <a:rPr lang="en-GB" altLang="en-US" sz="2200" b="1" dirty="0" smtClean="0">
                    <a:solidFill>
                      <a:srgbClr val="A71160"/>
                    </a:solidFill>
                    <a:cs typeface="Times New Roman" panose="02020603050405020304" pitchFamily="18" charset="0"/>
                  </a:rPr>
                  <a:t>The time </a:t>
                </a:r>
                <a:r>
                  <a:rPr lang="en-GB" altLang="en-US" sz="2200" b="1" dirty="0">
                    <a:solidFill>
                      <a:srgbClr val="A71160"/>
                    </a:solidFill>
                    <a:cs typeface="Times New Roman" panose="02020603050405020304" pitchFamily="18" charset="0"/>
                  </a:rPr>
                  <a:t>is linear in proportion to </a:t>
                </a:r>
                <a14:m>
                  <m:oMath xmlns:m="http://schemas.openxmlformats.org/officeDocument/2006/math">
                    <m:r>
                      <a:rPr lang="en-GB" altLang="en-US" sz="2200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GB" altLang="en-US" sz="2200" b="1" dirty="0">
                    <a:solidFill>
                      <a:srgbClr val="A71160"/>
                    </a:solidFill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srgbClr val="A7116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14795" y="2026027"/>
                <a:ext cx="1447800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5" y="2026027"/>
                <a:ext cx="14478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62595" y="2026027"/>
                <a:ext cx="1641764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steps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5" y="2026027"/>
                <a:ext cx="1641764" cy="457200"/>
              </a:xfrm>
              <a:prstGeom prst="rect">
                <a:avLst/>
              </a:prstGeom>
              <a:blipFill>
                <a:blip r:embed="rId4"/>
                <a:stretch>
                  <a:fillRect b="-16883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14795" y="2559427"/>
                <a:ext cx="1447800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5" y="2559427"/>
                <a:ext cx="14478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62595" y="2559427"/>
                <a:ext cx="1641764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203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steps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5" y="2559427"/>
                <a:ext cx="1641764" cy="457200"/>
              </a:xfrm>
              <a:prstGeom prst="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14795" y="3092827"/>
                <a:ext cx="1447800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5" y="3092827"/>
                <a:ext cx="14478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62595" y="3092827"/>
                <a:ext cx="1641764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2,003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steps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5" y="3092827"/>
                <a:ext cx="1641764" cy="457200"/>
              </a:xfrm>
              <a:prstGeom prst="rect">
                <a:avLst/>
              </a:prstGeom>
              <a:blipFill>
                <a:blip r:embed="rId8"/>
                <a:stretch>
                  <a:fillRect b="-16883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4795" y="3626227"/>
                <a:ext cx="1447800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000" b="1" i="0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0" dirty="0" smtClean="0">
                          <a:solidFill>
                            <a:srgbClr val="424242"/>
                          </a:solidFill>
                          <a:latin typeface="Cambria Math" panose="02040503050406030204" pitchFamily="18" charset="0"/>
                        </a:rPr>
                        <m:t>𝟏𝟎𝟎𝟎𝟎</m:t>
                      </m:r>
                    </m:oMath>
                  </m:oMathPara>
                </a14:m>
                <a:endParaRPr lang="en-US" sz="2000" b="1" dirty="0">
                  <a:solidFill>
                    <a:srgbClr val="42424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5" y="3626227"/>
                <a:ext cx="1447800" cy="457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62595" y="3626227"/>
                <a:ext cx="1641764" cy="45720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20,003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steps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5" y="3626227"/>
                <a:ext cx="1641764" cy="457200"/>
              </a:xfrm>
              <a:prstGeom prst="rect">
                <a:avLst/>
              </a:prstGeom>
              <a:blipFill>
                <a:blip r:embed="rId10"/>
                <a:stretch>
                  <a:fillRect r="-735" b="-16883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934194" y="894794"/>
            <a:ext cx="365760" cy="36576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Control </a:t>
            </a:r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468" y="868680"/>
            <a:ext cx="136398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Example 1: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468" y="1334202"/>
                <a:ext cx="5029200" cy="156113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b="0" dirty="0" smtClean="0">
                  <a:solidFill>
                    <a:srgbClr val="0070C0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Statement is executed once </a:t>
                </a:r>
                <a:r>
                  <a:rPr lang="en-US" sz="2400" dirty="0" smtClean="0"/>
                  <a:t>only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So,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 execution time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some constant </a:t>
                </a:r>
                <a14:m>
                  <m:oMath xmlns:m="http://schemas.openxmlformats.org/officeDocument/2006/math">
                    <m:r>
                      <a:rPr lang="en-US" sz="2400" b="1" i="0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2400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400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/>
                  <a:t> 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" y="1334202"/>
                <a:ext cx="5029200" cy="1561133"/>
              </a:xfrm>
              <a:prstGeom prst="rect">
                <a:avLst/>
              </a:prstGeom>
              <a:blipFill>
                <a:blip r:embed="rId2"/>
                <a:stretch>
                  <a:fillRect l="-1576" r="-1939" b="-8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/>
              <p:cNvSpPr/>
              <p:nvPr/>
            </p:nvSpPr>
            <p:spPr>
              <a:xfrm>
                <a:off x="4074458" y="4491318"/>
                <a:ext cx="1322275" cy="484094"/>
              </a:xfrm>
              <a:prstGeom prst="wedgeRoundRectCallout">
                <a:avLst>
                  <a:gd name="adj1" fmla="val -72423"/>
                  <a:gd name="adj2" fmla="val -51289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400" b="1" i="0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3" name="Rounded 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58" y="4491318"/>
                <a:ext cx="1322275" cy="484094"/>
              </a:xfrm>
              <a:prstGeom prst="wedgeRoundRectCallout">
                <a:avLst>
                  <a:gd name="adj1" fmla="val -72423"/>
                  <a:gd name="adj2" fmla="val -51289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/>
              <p:cNvSpPr/>
              <p:nvPr/>
            </p:nvSpPr>
            <p:spPr>
              <a:xfrm>
                <a:off x="4196490" y="3879669"/>
                <a:ext cx="1799360" cy="461665"/>
              </a:xfrm>
              <a:prstGeom prst="wedgeRoundRectCallout">
                <a:avLst>
                  <a:gd name="adj1" fmla="val -59254"/>
                  <a:gd name="adj2" fmla="val 11654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2400" b="1" i="0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490" y="3879669"/>
                <a:ext cx="1799360" cy="461665"/>
              </a:xfrm>
              <a:prstGeom prst="wedgeRoundRectCallout">
                <a:avLst>
                  <a:gd name="adj1" fmla="val -59254"/>
                  <a:gd name="adj2" fmla="val 11654"/>
                  <a:gd name="adj3" fmla="val 16667"/>
                </a:avLst>
              </a:prstGeom>
              <a:blipFill>
                <a:blip r:embed="rId4"/>
                <a:stretch>
                  <a:fillRect b="-2597"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12691" y="3900652"/>
                <a:ext cx="14746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691" y="3900652"/>
                <a:ext cx="1474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78897" y="4491976"/>
                <a:ext cx="1039291" cy="46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897" y="4491976"/>
                <a:ext cx="1039291" cy="463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4468" y="3882330"/>
                <a:ext cx="50292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err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Total time is denoted as, </a:t>
                </a: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" y="3882330"/>
                <a:ext cx="5029200" cy="2308324"/>
              </a:xfrm>
              <a:prstGeom prst="rect">
                <a:avLst/>
              </a:prstGeom>
              <a:blipFill>
                <a:blip r:embed="rId7"/>
                <a:stretch>
                  <a:fillRect l="-1576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11112" y="1414130"/>
                <a:ext cx="5029200" cy="49719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err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Analysis </a:t>
                </a: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) =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 smtClean="0"/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) = 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) 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sz="22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200" i="1" dirty="0" err="1">
                          <a:latin typeface="Cambria Math" panose="02040503050406030204" pitchFamily="18" charset="0"/>
                        </a:rPr>
                        <m:t>𝑏𝑛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 smtClean="0"/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lvl="1" algn="ctr"/>
                <a:endParaRPr lang="en-US" sz="2200" dirty="0"/>
              </a:p>
              <a:p>
                <a:pPr marL="342900" lvl="1" indent="-342900" algn="just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342900" lvl="1" indent="-342900" algn="just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12" y="1414130"/>
                <a:ext cx="5029200" cy="4971939"/>
              </a:xfrm>
              <a:prstGeom prst="rect">
                <a:avLst/>
              </a:prstGeom>
              <a:blipFill>
                <a:blip r:embed="rId8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ular Callout 26"/>
              <p:cNvSpPr/>
              <p:nvPr/>
            </p:nvSpPr>
            <p:spPr>
              <a:xfrm>
                <a:off x="9747628" y="1328132"/>
                <a:ext cx="1645920" cy="381000"/>
              </a:xfrm>
              <a:prstGeom prst="wedgeRoundRectCallout">
                <a:avLst>
                  <a:gd name="adj1" fmla="val -62856"/>
                  <a:gd name="adj2" fmla="val 38342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2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7" name="Rounded Rectangular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628" y="1328132"/>
                <a:ext cx="1645920" cy="381000"/>
              </a:xfrm>
              <a:prstGeom prst="wedgeRoundRectCallout">
                <a:avLst>
                  <a:gd name="adj1" fmla="val -62856"/>
                  <a:gd name="adj2" fmla="val 38342"/>
                  <a:gd name="adj3" fmla="val 16667"/>
                </a:avLst>
              </a:prstGeom>
              <a:blipFill>
                <a:blip r:embed="rId9"/>
                <a:stretch>
                  <a:fillRect b="-9375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/>
              <p:cNvSpPr/>
              <p:nvPr/>
            </p:nvSpPr>
            <p:spPr>
              <a:xfrm>
                <a:off x="10386940" y="1819317"/>
                <a:ext cx="1778166" cy="381000"/>
              </a:xfrm>
              <a:prstGeom prst="wedgeRoundRectCallout">
                <a:avLst>
                  <a:gd name="adj1" fmla="val -58278"/>
                  <a:gd name="adj2" fmla="val -1661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200" b="1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2200" b="1" dirty="0">
                          <a:solidFill>
                            <a:srgbClr val="A7116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2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940" y="1819317"/>
                <a:ext cx="1778166" cy="381000"/>
              </a:xfrm>
              <a:prstGeom prst="wedgeRoundRectCallout">
                <a:avLst>
                  <a:gd name="adj1" fmla="val -58278"/>
                  <a:gd name="adj2" fmla="val -1661"/>
                  <a:gd name="adj3" fmla="val 16667"/>
                </a:avLst>
              </a:prstGeom>
              <a:blipFill>
                <a:blip r:embed="rId10"/>
                <a:stretch>
                  <a:fillRect b="-7692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8"/>
              <p:cNvSpPr/>
              <p:nvPr/>
            </p:nvSpPr>
            <p:spPr>
              <a:xfrm>
                <a:off x="10179856" y="2318952"/>
                <a:ext cx="1485900" cy="381000"/>
              </a:xfrm>
              <a:prstGeom prst="wedgeRoundRectCallout">
                <a:avLst>
                  <a:gd name="adj1" fmla="val -69443"/>
                  <a:gd name="adj2" fmla="val -23523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dirty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2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2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2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9" name="Rounded Rectangular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856" y="2318952"/>
                <a:ext cx="1485900" cy="381000"/>
              </a:xfrm>
              <a:prstGeom prst="wedgeRoundRectCallout">
                <a:avLst>
                  <a:gd name="adj1" fmla="val -69443"/>
                  <a:gd name="adj2" fmla="val -23523"/>
                  <a:gd name="adj3" fmla="val 16667"/>
                </a:avLst>
              </a:prstGeom>
              <a:blipFill>
                <a:blip r:embed="rId11"/>
                <a:stretch>
                  <a:fillRect b="-7692"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737360" y="1267097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ular Callout 32"/>
              <p:cNvSpPr/>
              <p:nvPr/>
            </p:nvSpPr>
            <p:spPr>
              <a:xfrm>
                <a:off x="3918855" y="1358537"/>
                <a:ext cx="457200" cy="365760"/>
              </a:xfrm>
              <a:prstGeom prst="wedgeRoundRectCallout">
                <a:avLst>
                  <a:gd name="adj1" fmla="val -81349"/>
                  <a:gd name="adj2" fmla="val 11887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33" name="Rounded 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5" y="1358537"/>
                <a:ext cx="457200" cy="365760"/>
              </a:xfrm>
              <a:prstGeom prst="wedgeRoundRectCallout">
                <a:avLst>
                  <a:gd name="adj1" fmla="val -81349"/>
                  <a:gd name="adj2" fmla="val 11887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74468" y="3359336"/>
            <a:ext cx="136398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Example 2:</a:t>
            </a:r>
            <a:endParaRPr lang="en-US" sz="20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680752" y="3757753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66427" y="868680"/>
            <a:ext cx="136398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Example 3: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8029319" y="1267097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150212" y="882567"/>
            <a:ext cx="100584" cy="5531399"/>
            <a:chOff x="4406940" y="815332"/>
            <a:chExt cx="100584" cy="553139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4457031" y="860331"/>
              <a:ext cx="0" cy="5486400"/>
            </a:xfrm>
            <a:prstGeom prst="line">
              <a:avLst/>
            </a:prstGeom>
            <a:solidFill>
              <a:srgbClr val="F19D19"/>
            </a:solidFill>
            <a:ln w="28575">
              <a:solidFill>
                <a:srgbClr val="F1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406940" y="815332"/>
              <a:ext cx="100584" cy="91440"/>
            </a:xfrm>
            <a:prstGeom prst="ellipse">
              <a:avLst/>
            </a:prstGeom>
            <a:solidFill>
              <a:srgbClr val="F19D19"/>
            </a:solidFill>
            <a:ln>
              <a:solidFill>
                <a:srgbClr val="F19D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/>
          <p:cNvSpPr/>
          <p:nvPr/>
        </p:nvSpPr>
        <p:spPr>
          <a:xfrm>
            <a:off x="8848164" y="4254917"/>
            <a:ext cx="457200" cy="4572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345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/>
      <p:bldP spid="16" grpId="0"/>
      <p:bldP spid="17" grpId="0"/>
      <p:bldP spid="20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6" grpId="0" animBg="1"/>
      <p:bldP spid="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Control Statements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468" y="1265928"/>
                <a:ext cx="4846320" cy="228600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0 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" pitchFamily="18" charset="0"/>
                </a:endParaRPr>
              </a:p>
              <a:p>
                <a:pPr marL="914400"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" pitchFamily="18" charset="0"/>
                </a:endParaRPr>
              </a:p>
              <a:p>
                <a:pPr marL="1371600"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+ 1</m:t>
                      </m:r>
                    </m:oMath>
                  </m:oMathPara>
                </a14:m>
                <a:endParaRPr lang="en-IN" sz="2200" b="1" dirty="0" smtClean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1371600" lvl="4"/>
                <a:endParaRPr lang="en-IN" sz="2200" b="1" dirty="0" smtClean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1371600" lvl="4"/>
                <a:endParaRPr lang="en-IN" sz="22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" y="1265928"/>
                <a:ext cx="4846320" cy="2286000"/>
              </a:xfrm>
              <a:prstGeom prst="rect">
                <a:avLst/>
              </a:prstGeom>
              <a:blipFill>
                <a:blip r:embed="rId2"/>
                <a:stretch>
                  <a:fillRect l="-627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468" y="4262063"/>
                <a:ext cx="4846320" cy="228600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0 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" pitchFamily="18" charset="0"/>
                </a:endParaRPr>
              </a:p>
              <a:p>
                <a:pPr marL="914400"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" pitchFamily="18" charset="0"/>
                </a:endParaRPr>
              </a:p>
              <a:p>
                <a:pPr marL="1371600"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+ 1</m:t>
                      </m:r>
                    </m:oMath>
                  </m:oMathPara>
                </a14:m>
                <a:endParaRPr lang="en-IN" sz="2200" b="1" dirty="0" smtClean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1371600" lvl="4"/>
                <a:endParaRPr lang="en-IN" sz="2200" b="1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" y="4262063"/>
                <a:ext cx="4846320" cy="2286000"/>
              </a:xfrm>
              <a:prstGeom prst="rect">
                <a:avLst/>
              </a:prstGeom>
              <a:blipFill>
                <a:blip r:embed="rId3"/>
                <a:stretch>
                  <a:fillRect l="-627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5039" y="1239801"/>
                <a:ext cx="5852160" cy="393192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</m:oMath>
                  </m:oMathPara>
                </a14:m>
                <a:endParaRPr lang="en-US" sz="2200" i="1" dirty="0" smtClean="0">
                  <a:solidFill>
                    <a:srgbClr val="0070C0"/>
                  </a:solidFill>
                  <a:latin typeface="Cambria" pitchFamily="18" charset="0"/>
                </a:endParaRPr>
              </a:p>
              <a:p>
                <a:pPr marL="914400" lvl="3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+ 1</m:t>
                      </m:r>
                    </m:oMath>
                  </m:oMathPara>
                </a14:m>
                <a:endParaRPr lang="en-IN" sz="2200" b="1" dirty="0" smtClean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IN" sz="2200" dirty="0" err="1" smtClean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printf</a:t>
                </a:r>
                <a:r>
                  <a:rPr lang="en-IN" sz="2200" dirty="0" smtClean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(“sum is now %d”,</a:t>
                </a:r>
                <a14:m>
                  <m:oMath xmlns:m="http://schemas.openxmlformats.org/officeDocument/2006/math">
                    <m:r>
                      <a:rPr lang="en-IN" sz="2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𝒔𝒖𝒎</m:t>
                    </m:r>
                  </m:oMath>
                </a14:m>
                <a:r>
                  <a:rPr lang="en-IN" sz="2200" dirty="0" smtClean="0">
                    <a:solidFill>
                      <a:srgbClr val="0070C0"/>
                    </a:solidFill>
                    <a:latin typeface="Consolas" pitchFamily="49" charset="0"/>
                    <a:cs typeface="Consolas" pitchFamily="49" charset="0"/>
                  </a:rPr>
                  <a:t>)</a:t>
                </a:r>
                <a:endParaRPr lang="en-IN" sz="2200" dirty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39" y="1239801"/>
                <a:ext cx="5852160" cy="3931920"/>
              </a:xfrm>
              <a:prstGeom prst="rect">
                <a:avLst/>
              </a:prstGeom>
              <a:blipFill>
                <a:blip r:embed="rId4"/>
                <a:stretch>
                  <a:fillRect l="-1247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17803" y="868680"/>
            <a:ext cx="1371600" cy="365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Example 6: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083114" y="1292054"/>
            <a:ext cx="4199656" cy="1188720"/>
          </a:xfrm>
          <a:prstGeom prst="round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83114" y="2539053"/>
            <a:ext cx="4199656" cy="731520"/>
          </a:xfrm>
          <a:prstGeom prst="round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83114" y="3328851"/>
            <a:ext cx="4297680" cy="457200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87517" y="4339447"/>
                <a:ext cx="4294952" cy="8309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2400" b="1" i="1">
                    <a:solidFill>
                      <a:srgbClr val="A711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2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2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517" y="4339447"/>
                <a:ext cx="429495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74468" y="868680"/>
            <a:ext cx="136398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Example 4: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91788" y="3044949"/>
                <a:ext cx="2011680" cy="5029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88" y="3044949"/>
                <a:ext cx="2011680" cy="502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74468" y="3868782"/>
            <a:ext cx="136398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Example 5: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791788" y="6023383"/>
                <a:ext cx="2011680" cy="5029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88" y="6023383"/>
                <a:ext cx="2011680" cy="502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/>
              <p:cNvSpPr/>
              <p:nvPr/>
            </p:nvSpPr>
            <p:spPr>
              <a:xfrm>
                <a:off x="10519950" y="1645920"/>
                <a:ext cx="914400" cy="365760"/>
              </a:xfrm>
              <a:prstGeom prst="wedgeRoundRectCallout">
                <a:avLst>
                  <a:gd name="adj1" fmla="val -74206"/>
                  <a:gd name="adj2" fmla="val -9540"/>
                  <a:gd name="adj3" fmla="val 16667"/>
                </a:avLst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A711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5" name="Rounded 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950" y="1645920"/>
                <a:ext cx="914400" cy="365760"/>
              </a:xfrm>
              <a:prstGeom prst="wedgeRoundRectCallout">
                <a:avLst>
                  <a:gd name="adj1" fmla="val -74206"/>
                  <a:gd name="adj2" fmla="val -9540"/>
                  <a:gd name="adj3" fmla="val 16667"/>
                </a:avLst>
              </a:prstGeom>
              <a:blipFill>
                <a:blip r:embed="rId8"/>
                <a:stretch>
                  <a:fillRect b="-4839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25"/>
              <p:cNvSpPr/>
              <p:nvPr/>
            </p:nvSpPr>
            <p:spPr>
              <a:xfrm>
                <a:off x="10519948" y="2536371"/>
                <a:ext cx="914402" cy="365760"/>
              </a:xfrm>
              <a:prstGeom prst="wedgeRoundRectCallout">
                <a:avLst>
                  <a:gd name="adj1" fmla="val -75634"/>
                  <a:gd name="adj2" fmla="val 4745"/>
                  <a:gd name="adj3" fmla="val 16667"/>
                </a:avLst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6" name="Rounded 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948" y="2536371"/>
                <a:ext cx="914402" cy="365760"/>
              </a:xfrm>
              <a:prstGeom prst="wedgeRoundRectCallout">
                <a:avLst>
                  <a:gd name="adj1" fmla="val -75634"/>
                  <a:gd name="adj2" fmla="val 4745"/>
                  <a:gd name="adj3" fmla="val 16667"/>
                </a:avLst>
              </a:prstGeom>
              <a:blipFill>
                <a:blip r:embed="rId9"/>
                <a:stretch>
                  <a:fillRect b="-8065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/>
              <p:cNvSpPr/>
              <p:nvPr/>
            </p:nvSpPr>
            <p:spPr>
              <a:xfrm>
                <a:off x="10519948" y="3426823"/>
                <a:ext cx="914402" cy="365760"/>
              </a:xfrm>
              <a:prstGeom prst="wedgeRoundRectCallout">
                <a:avLst>
                  <a:gd name="adj1" fmla="val -64206"/>
                  <a:gd name="adj2" fmla="val -16683"/>
                  <a:gd name="adj3" fmla="val 16667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948" y="3426823"/>
                <a:ext cx="914402" cy="365760"/>
              </a:xfrm>
              <a:prstGeom prst="wedgeRoundRectCallout">
                <a:avLst>
                  <a:gd name="adj1" fmla="val -64206"/>
                  <a:gd name="adj2" fmla="val -16683"/>
                  <a:gd name="adj3" fmla="val 16667"/>
                </a:avLst>
              </a:prstGeom>
              <a:blipFill>
                <a:blip r:embed="rId10"/>
                <a:stretch>
                  <a:fillRect b="-806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0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Bubble Sort, Selection Sort, Insertion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is any process of arranging items </a:t>
            </a:r>
            <a:r>
              <a:rPr lang="en-US" dirty="0" smtClean="0"/>
              <a:t>systematically or arranging </a:t>
            </a:r>
            <a:r>
              <a:rPr lang="en-US" dirty="0"/>
              <a:t>items in a sequence ordered by some </a:t>
            </a:r>
            <a:r>
              <a:rPr lang="en-US" dirty="0" smtClean="0"/>
              <a:t>criterion.</a:t>
            </a:r>
          </a:p>
          <a:p>
            <a:r>
              <a:rPr lang="en-US" dirty="0"/>
              <a:t>Applications of Sorting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Phone </a:t>
            </a:r>
            <a:r>
              <a:rPr lang="en-US" dirty="0"/>
              <a:t>Bill: the calls made are date wise sorted.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Bank statement or Credit card Bill: transactions made are date wise sorted.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Filling forms online: “select country” drop down box will have the name of countries sorted in Alphabetical order.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Online shopping: the items can be sorted price wise, date wise or relevance wise.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Files or folders on your desktop are sorted date wise.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</a:t>
            </a:r>
            <a:r>
              <a:rPr lang="en-US" dirty="0" smtClean="0"/>
              <a:t>Sort – Example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4436"/>
              </p:ext>
            </p:extLst>
          </p:nvPr>
        </p:nvGraphicFramePr>
        <p:xfrm>
          <a:off x="4029892" y="1600200"/>
          <a:ext cx="3810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8444" y="1066800"/>
            <a:ext cx="57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Sort the following array in Ascending order 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96292" y="22860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6292" y="228600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Pass 1 :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124892" y="2819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124892" y="3200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124892" y="3581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2124892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124892" y="4343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444175" y="2819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444175" y="3200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3444175" y="3581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444175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444175" y="4343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4763458" y="2819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4763458" y="3200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4763458" y="3581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763458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4763458" y="4343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6285267" y="2819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6285267" y="3200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6285267" y="3581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6285267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6285267" y="4343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28" name="Freeform 27"/>
          <p:cNvSpPr/>
          <p:nvPr/>
        </p:nvSpPr>
        <p:spPr>
          <a:xfrm>
            <a:off x="2648056" y="2975212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24892" y="2819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124892" y="3200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20401" y="2924771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296858" y="3731667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61771" y="3669399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63458" y="3581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35" name="Rectangle 34"/>
          <p:cNvSpPr/>
          <p:nvPr/>
        </p:nvSpPr>
        <p:spPr>
          <a:xfrm>
            <a:off x="4763458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p:sp>
        <p:nvSpPr>
          <p:cNvPr id="36" name="Freeform 35"/>
          <p:cNvSpPr/>
          <p:nvPr/>
        </p:nvSpPr>
        <p:spPr>
          <a:xfrm>
            <a:off x="6830242" y="4118212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80000" y="4052133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85267" y="39624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39" name="Rectangle 38"/>
          <p:cNvSpPr/>
          <p:nvPr/>
        </p:nvSpPr>
        <p:spPr>
          <a:xfrm>
            <a:off x="6285267" y="43434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141126" y="5350599"/>
                <a:ext cx="3994857" cy="984885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𝑖𝑓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] &gt; 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+1])</m:t>
                      </m:r>
                    </m:oMath>
                  </m:oMathPara>
                </a14:m>
                <a:endParaRPr lang="en-US" sz="2400" dirty="0" smtClean="0">
                  <a:solidFill>
                    <a:srgbClr val="A71160"/>
                  </a:solidFill>
                  <a:cs typeface="Consolas" pitchFamily="49" charset="0"/>
                </a:endParaRP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𝑠𝑤𝑎𝑝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],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+1])</m:t>
                      </m:r>
                    </m:oMath>
                  </m:oMathPara>
                </a14:m>
                <a:endParaRPr lang="en-US" sz="2400" dirty="0">
                  <a:solidFill>
                    <a:srgbClr val="A71160"/>
                  </a:solidFill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26" y="5350599"/>
                <a:ext cx="3994857" cy="984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09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9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2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63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– Example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5540" y="91440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Pass 2 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32722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32722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532722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532722" y="2590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532722" y="2971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74285" y="3692769"/>
            <a:ext cx="10332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04322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904322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2904322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2904322" y="2590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2904322" y="2971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4428322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428322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4428322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4428322" y="2590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4428322" y="2971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6424679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6424679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6424679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6424679" y="2590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6424679" y="2971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p:sp>
        <p:nvSpPr>
          <p:cNvPr id="26" name="Freeform 25"/>
          <p:cNvSpPr/>
          <p:nvPr/>
        </p:nvSpPr>
        <p:spPr>
          <a:xfrm>
            <a:off x="3450052" y="2009975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614965" y="1947707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04322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2904322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30" name="Freeform 29"/>
          <p:cNvSpPr/>
          <p:nvPr/>
        </p:nvSpPr>
        <p:spPr>
          <a:xfrm>
            <a:off x="4979913" y="2380851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144826" y="2318583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28322" y="2209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4428322" y="2590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28671" y="91440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Pass </a:t>
            </a:r>
            <a:r>
              <a:rPr lang="en-IN" b="1" dirty="0"/>
              <a:t>3</a:t>
            </a:r>
            <a:r>
              <a:rPr lang="en-IN" b="1" dirty="0" smtClean="0"/>
              <a:t> :</a:t>
            </a:r>
            <a:endParaRPr lang="en-US" b="1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738963" y="984738"/>
            <a:ext cx="0" cy="2702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890819" y="14448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>
            <a:off x="7890819" y="18258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7890819" y="22068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39" name="Rectangle 38"/>
          <p:cNvSpPr/>
          <p:nvPr/>
        </p:nvSpPr>
        <p:spPr>
          <a:xfrm>
            <a:off x="7890819" y="25878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40" name="Rectangle 39"/>
          <p:cNvSpPr/>
          <p:nvPr/>
        </p:nvSpPr>
        <p:spPr>
          <a:xfrm>
            <a:off x="7890819" y="29688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p:sp>
        <p:nvSpPr>
          <p:cNvPr id="41" name="Rectangle 40"/>
          <p:cNvSpPr/>
          <p:nvPr/>
        </p:nvSpPr>
        <p:spPr>
          <a:xfrm>
            <a:off x="10041002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10041002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43" name="Rectangle 42"/>
          <p:cNvSpPr/>
          <p:nvPr/>
        </p:nvSpPr>
        <p:spPr>
          <a:xfrm>
            <a:off x="10041002" y="2209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44" name="Rectangle 43"/>
          <p:cNvSpPr/>
          <p:nvPr/>
        </p:nvSpPr>
        <p:spPr>
          <a:xfrm>
            <a:off x="10041002" y="2590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45" name="Rectangle 44"/>
          <p:cNvSpPr/>
          <p:nvPr/>
        </p:nvSpPr>
        <p:spPr>
          <a:xfrm>
            <a:off x="10041002" y="2971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56</a:t>
            </a:r>
            <a:endParaRPr lang="en-US" sz="2400" b="1" dirty="0"/>
          </a:p>
        </p:txBody>
      </p:sp>
      <p:sp>
        <p:nvSpPr>
          <p:cNvPr id="46" name="Freeform 45"/>
          <p:cNvSpPr/>
          <p:nvPr/>
        </p:nvSpPr>
        <p:spPr>
          <a:xfrm>
            <a:off x="6968989" y="1613017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33902" y="1550749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24679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6424679" y="1828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50" name="Freeform 49"/>
          <p:cNvSpPr/>
          <p:nvPr/>
        </p:nvSpPr>
        <p:spPr>
          <a:xfrm>
            <a:off x="8433905" y="1945533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8598818" y="1883265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90819" y="18258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7890819" y="22068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687300" y="91440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Pass 4 :</a:t>
            </a:r>
            <a:endParaRPr lang="en-US" b="1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9323714" y="984738"/>
            <a:ext cx="0" cy="2702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10574402" y="1605528"/>
            <a:ext cx="272955" cy="450376"/>
          </a:xfrm>
          <a:custGeom>
            <a:avLst/>
            <a:gdLst>
              <a:gd name="connsiteX0" fmla="*/ 0 w 272955"/>
              <a:gd name="connsiteY0" fmla="*/ 0 h 450376"/>
              <a:gd name="connsiteX1" fmla="*/ 272955 w 272955"/>
              <a:gd name="connsiteY1" fmla="*/ 0 h 450376"/>
              <a:gd name="connsiteX2" fmla="*/ 272955 w 272955"/>
              <a:gd name="connsiteY2" fmla="*/ 450376 h 450376"/>
              <a:gd name="connsiteX3" fmla="*/ 0 w 272955"/>
              <a:gd name="connsiteY3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5" h="450376">
                <a:moveTo>
                  <a:pt x="0" y="0"/>
                </a:moveTo>
                <a:lnTo>
                  <a:pt x="272955" y="0"/>
                </a:lnTo>
                <a:lnTo>
                  <a:pt x="272955" y="450376"/>
                </a:lnTo>
                <a:lnTo>
                  <a:pt x="0" y="450376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739315" y="1543260"/>
            <a:ext cx="461665" cy="5652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041002" y="1447800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59" name="Rectangle 58"/>
          <p:cNvSpPr/>
          <p:nvPr/>
        </p:nvSpPr>
        <p:spPr>
          <a:xfrm>
            <a:off x="10041002" y="1828800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141126" y="5350599"/>
                <a:ext cx="3994857" cy="984885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𝑖𝑓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] &gt; 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+1])</m:t>
                      </m:r>
                    </m:oMath>
                  </m:oMathPara>
                </a14:m>
                <a:endParaRPr lang="en-US" sz="2400" dirty="0" smtClean="0">
                  <a:solidFill>
                    <a:srgbClr val="A71160"/>
                  </a:solidFill>
                  <a:cs typeface="Consolas" pitchFamily="49" charset="0"/>
                </a:endParaRP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𝑠𝑤𝑎𝑝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],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𝐴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[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𝑗</m:t>
                      </m:r>
                      <m:r>
                        <a:rPr lang="en-US" sz="2400" i="1" dirty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cs typeface="Consolas" pitchFamily="49" charset="0"/>
                        </a:rPr>
                        <m:t>+1])</m:t>
                      </m:r>
                    </m:oMath>
                  </m:oMathPara>
                </a14:m>
                <a:endParaRPr lang="en-US" sz="2400" dirty="0">
                  <a:solidFill>
                    <a:srgbClr val="A71160"/>
                  </a:solidFill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26" y="5350599"/>
                <a:ext cx="3994857" cy="984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9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0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0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5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6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0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07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56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6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58" grpId="0" animBg="1"/>
      <p:bldP spid="5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- Algorithm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A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A</a:t>
            </a:r>
          </a:p>
          <a:p>
            <a:pPr marL="0" indent="0">
              <a:buNone/>
            </a:pPr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b="1" dirty="0" err="1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Bubble_Sort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(A)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pt-BR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i ← 1 to </a:t>
            </a:r>
            <a:r>
              <a:rPr lang="pt-BR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n-1 </a:t>
            </a:r>
            <a:r>
              <a:rPr lang="pt-BR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0" indent="0">
              <a:buNone/>
            </a:pPr>
            <a:r>
              <a:rPr lang="en-IN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pt-BR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for j ← 1 to n-i </a:t>
            </a:r>
            <a:r>
              <a:rPr lang="pt-BR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0" indent="0">
              <a:buNone/>
            </a:pPr>
            <a:r>
              <a:rPr lang="en-IN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if  A[j] &gt; A[j+1] </a:t>
            </a:r>
            <a:r>
              <a:rPr lang="en-IN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then</a:t>
            </a:r>
          </a:p>
          <a:p>
            <a:pPr marL="0" indent="0">
              <a:buNone/>
            </a:pPr>
            <a:r>
              <a:rPr lang="en-IN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IN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IN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swap(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A[j</a:t>
            </a:r>
            <a:r>
              <a:rPr lang="en-IN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], A[j+1])</a:t>
            </a:r>
            <a:endParaRPr lang="en-IN" b="1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IN" dirty="0">
              <a:solidFill>
                <a:srgbClr val="FCE0EE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7778" y="3980329"/>
            <a:ext cx="3478175" cy="1573306"/>
          </a:xfrm>
          <a:prstGeom prst="rect">
            <a:avLst/>
          </a:prstGeom>
          <a:solidFill>
            <a:srgbClr val="424242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en-IN" sz="2400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temp </a:t>
            </a:r>
            <a:r>
              <a:rPr lang="en-IN" sz="2400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← A[j]</a:t>
            </a:r>
          </a:p>
          <a:p>
            <a:r>
              <a:rPr lang="en-IN" sz="2400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A[j</a:t>
            </a:r>
            <a:r>
              <a:rPr lang="en-IN" sz="2400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] ← A[j+1]</a:t>
            </a:r>
          </a:p>
          <a:p>
            <a:r>
              <a:rPr lang="en-IN" sz="2400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A[j+1</a:t>
            </a:r>
            <a:r>
              <a:rPr lang="en-IN" sz="2400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] ← temp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06187" y="3146613"/>
            <a:ext cx="6382872" cy="233978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78541" y="3585883"/>
            <a:ext cx="4421332" cy="1652944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/>
              <p:cNvSpPr/>
              <p:nvPr/>
            </p:nvSpPr>
            <p:spPr>
              <a:xfrm>
                <a:off x="4894729" y="2601559"/>
                <a:ext cx="762000" cy="457200"/>
              </a:xfrm>
              <a:prstGeom prst="wedgeRoundRectCallout">
                <a:avLst>
                  <a:gd name="adj1" fmla="val -20833"/>
                  <a:gd name="adj2" fmla="val 66721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4" name="Rounded 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729" y="2601559"/>
                <a:ext cx="762000" cy="457200"/>
              </a:xfrm>
              <a:prstGeom prst="wedgeRoundRectCallout">
                <a:avLst>
                  <a:gd name="adj1" fmla="val -20833"/>
                  <a:gd name="adj2" fmla="val 66721"/>
                  <a:gd name="adj3" fmla="val 16667"/>
                </a:avLst>
              </a:prstGeom>
              <a:blipFill>
                <a:blip r:embed="rId2"/>
                <a:stretch>
                  <a:fillRect l="-8661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ular Callout 34"/>
              <p:cNvSpPr/>
              <p:nvPr/>
            </p:nvSpPr>
            <p:spPr>
              <a:xfrm>
                <a:off x="5516221" y="4136334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ED52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ED52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ED524F"/>
                  </a:solidFill>
                </a:endParaRPr>
              </a:p>
            </p:txBody>
          </p:sp>
        </mc:Choice>
        <mc:Fallback xmlns="">
          <p:sp>
            <p:nvSpPr>
              <p:cNvPr id="35" name="Rounded 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221" y="4136334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efficiency of an algorithm is a </a:t>
            </a:r>
            <a:r>
              <a:rPr lang="en-US" dirty="0">
                <a:solidFill>
                  <a:srgbClr val="A71160"/>
                </a:solidFill>
              </a:rPr>
              <a:t>measure of the amount of resources </a:t>
            </a:r>
            <a:r>
              <a:rPr lang="en-US" dirty="0"/>
              <a:t>consumed in solving a problem of size 𝑛</a:t>
            </a:r>
            <a:r>
              <a:rPr lang="en-US" dirty="0" smtClean="0"/>
              <a:t>.</a:t>
            </a:r>
          </a:p>
          <a:p>
            <a:r>
              <a:rPr lang="en-US" dirty="0"/>
              <a:t>An algorithm must be </a:t>
            </a:r>
            <a:r>
              <a:rPr lang="en-US" dirty="0">
                <a:solidFill>
                  <a:srgbClr val="A71160"/>
                </a:solidFill>
              </a:rPr>
              <a:t>analyzed </a:t>
            </a:r>
            <a:r>
              <a:rPr lang="en-US" dirty="0"/>
              <a:t>to determine its resource usage. </a:t>
            </a:r>
          </a:p>
          <a:p>
            <a:r>
              <a:rPr lang="en-US" dirty="0" smtClean="0"/>
              <a:t>Two major computational resources are </a:t>
            </a:r>
            <a:r>
              <a:rPr lang="en-US" dirty="0" smtClean="0">
                <a:solidFill>
                  <a:srgbClr val="A71160"/>
                </a:solidFill>
              </a:rPr>
              <a:t>execution time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A71160"/>
                </a:solidFill>
              </a:rPr>
              <a:t>memory space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Memory Space requirement </a:t>
            </a:r>
            <a:r>
              <a:rPr lang="en-US" dirty="0" smtClean="0">
                <a:solidFill>
                  <a:srgbClr val="A71160"/>
                </a:solidFill>
              </a:rPr>
              <a:t>can not be </a:t>
            </a:r>
            <a:r>
              <a:rPr lang="en-US" dirty="0" smtClean="0"/>
              <a:t>compared directly, so the </a:t>
            </a:r>
            <a:r>
              <a:rPr lang="en-US" dirty="0"/>
              <a:t>important resource is </a:t>
            </a:r>
            <a:r>
              <a:rPr lang="en-US" dirty="0" smtClean="0"/>
              <a:t>computational time required by an algorithm.</a:t>
            </a:r>
            <a:endParaRPr lang="en-US" b="1" dirty="0">
              <a:solidFill>
                <a:srgbClr val="A71160"/>
              </a:solidFill>
            </a:endParaRPr>
          </a:p>
          <a:p>
            <a:r>
              <a:rPr lang="en-US" dirty="0"/>
              <a:t>To measure the </a:t>
            </a:r>
            <a:r>
              <a:rPr lang="en-US" dirty="0">
                <a:solidFill>
                  <a:srgbClr val="A71160"/>
                </a:solidFill>
              </a:rPr>
              <a:t>efficiency of an algorithm </a:t>
            </a:r>
            <a:r>
              <a:rPr lang="en-US" dirty="0"/>
              <a:t>requires to measure its </a:t>
            </a:r>
            <a:r>
              <a:rPr lang="en-US" dirty="0" smtClean="0"/>
              <a:t>execution time using </a:t>
            </a:r>
            <a:r>
              <a:rPr lang="en-US" dirty="0"/>
              <a:t>any of the following approaches: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Empirical Approach: </a:t>
            </a:r>
            <a:r>
              <a:rPr lang="en-US" dirty="0" smtClean="0"/>
              <a:t>To </a:t>
            </a:r>
            <a:r>
              <a:rPr lang="en-US" dirty="0"/>
              <a:t>run it and measure how much processor time is needed.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Theoretical Approach: </a:t>
            </a:r>
            <a:r>
              <a:rPr lang="en-US" dirty="0" smtClean="0"/>
              <a:t>Mathematically </a:t>
            </a:r>
            <a:r>
              <a:rPr lang="en-US" dirty="0"/>
              <a:t>computing how much time is needed as a function of input size.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a simple sorting algorithm that works by </a:t>
                </a:r>
                <a:r>
                  <a:rPr lang="en-US" dirty="0" smtClean="0">
                    <a:solidFill>
                      <a:srgbClr val="A71160"/>
                    </a:solidFill>
                  </a:rPr>
                  <a:t>comparing </a:t>
                </a:r>
                <a:r>
                  <a:rPr lang="en-US" dirty="0">
                    <a:solidFill>
                      <a:srgbClr val="A71160"/>
                    </a:solidFill>
                  </a:rPr>
                  <a:t>each pair of adjacent items </a:t>
                </a:r>
                <a:r>
                  <a:rPr lang="en-US" dirty="0"/>
                  <a:t>and swapping them if they are in the wrong order.</a:t>
                </a:r>
              </a:p>
              <a:p>
                <a:r>
                  <a:rPr lang="en-US" dirty="0"/>
                  <a:t>The pass through the list is repeated </a:t>
                </a:r>
                <a:r>
                  <a:rPr lang="en-US" dirty="0">
                    <a:solidFill>
                      <a:srgbClr val="A71160"/>
                    </a:solidFill>
                  </a:rPr>
                  <a:t>until no swaps are needed</a:t>
                </a:r>
                <a:r>
                  <a:rPr lang="en-US" dirty="0"/>
                  <a:t>, which indicates that the list is sorted.</a:t>
                </a:r>
              </a:p>
              <a:p>
                <a:r>
                  <a:rPr lang="en-US" dirty="0"/>
                  <a:t>As it only uses comparisons to operate on elements, it is a </a:t>
                </a:r>
                <a:r>
                  <a:rPr lang="en-US" dirty="0">
                    <a:solidFill>
                      <a:srgbClr val="A71160"/>
                    </a:solidFill>
                  </a:rPr>
                  <a:t>comparison sort.</a:t>
                </a:r>
              </a:p>
              <a:p>
                <a:r>
                  <a:rPr lang="en-US" dirty="0"/>
                  <a:t>Although the algorithm is simple, it is </a:t>
                </a:r>
                <a:r>
                  <a:rPr lang="en-US" dirty="0">
                    <a:solidFill>
                      <a:srgbClr val="A71160"/>
                    </a:solidFill>
                  </a:rPr>
                  <a:t>too slow </a:t>
                </a:r>
                <a:r>
                  <a:rPr lang="en-US" dirty="0"/>
                  <a:t>for practical use.</a:t>
                </a:r>
              </a:p>
              <a:p>
                <a:r>
                  <a:rPr lang="en-US" dirty="0"/>
                  <a:t>The time complexity of bubble sort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78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Algorithm – Best Case Analysis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A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A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Algorithm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IN" b="1" dirty="0" err="1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Bubble_Sort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(A)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flag=1;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pt-BR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i ← 1 to </a:t>
            </a:r>
            <a:r>
              <a:rPr lang="pt-BR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n-1 do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pt-BR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pt-BR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j ← 1 to n-i </a:t>
            </a:r>
            <a:r>
              <a:rPr lang="pt-BR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0" indent="0">
              <a:buNone/>
            </a:pPr>
            <a:r>
              <a:rPr lang="en-IN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IN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IN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if  </a:t>
            </a: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A[j] &gt; A[j+1] </a:t>
            </a:r>
            <a:r>
              <a:rPr lang="en-IN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then</a:t>
            </a:r>
          </a:p>
          <a:p>
            <a:pPr marL="0" indent="0">
              <a:buNone/>
            </a:pPr>
            <a:r>
              <a:rPr lang="en-IN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IN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	flag = 0;</a:t>
            </a:r>
          </a:p>
          <a:p>
            <a:pPr marL="0" indent="0">
              <a:buNone/>
            </a:pPr>
            <a:r>
              <a:rPr lang="en-IN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IN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en-IN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swap(A[j],A[j+1])</a:t>
            </a:r>
          </a:p>
          <a:p>
            <a:pPr marL="0" indent="-87312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if(flag </a:t>
            </a:r>
            <a:r>
              <a:rPr lang="en-US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== 1)</a:t>
            </a:r>
          </a:p>
          <a:p>
            <a:pPr marL="58102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 err="1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cout</a:t>
            </a:r>
            <a:r>
              <a:rPr lang="en-US" sz="2400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&lt;&lt;"already sorted"&lt;&lt;</a:t>
            </a:r>
            <a:r>
              <a:rPr lang="en-US" sz="2400" b="1" dirty="0" err="1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endl</a:t>
            </a:r>
            <a:endParaRPr lang="en-US" sz="2400" b="1" dirty="0">
              <a:solidFill>
                <a:srgbClr val="FCE0EE"/>
              </a:solidFill>
              <a:latin typeface="Consolas" pitchFamily="49" charset="0"/>
              <a:cs typeface="Consolas" pitchFamily="49" charset="0"/>
            </a:endParaRPr>
          </a:p>
          <a:p>
            <a:pPr marL="58102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		break</a:t>
            </a:r>
            <a:r>
              <a:rPr lang="en-US" sz="2400" b="1" dirty="0">
                <a:solidFill>
                  <a:srgbClr val="FCE0EE"/>
                </a:solidFill>
                <a:latin typeface="Consolas" pitchFamily="49" charset="0"/>
                <a:cs typeface="Consolas" pitchFamily="49" charset="0"/>
              </a:rPr>
              <a:t>; </a:t>
            </a:r>
            <a:endParaRPr lang="en-IN" sz="2400" b="1" dirty="0">
              <a:solidFill>
                <a:srgbClr val="FCE0EE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IN" b="1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IN" dirty="0">
              <a:solidFill>
                <a:srgbClr val="FCE0EE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47692" y="1011469"/>
            <a:ext cx="920445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accent3"/>
                </a:solidFill>
              </a:rPr>
              <a:t>Pass 1 :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76292" y="2306869"/>
            <a:ext cx="533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9676292" y="2687869"/>
            <a:ext cx="533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676292" y="3068869"/>
            <a:ext cx="533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59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9676292" y="1543474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76292" y="1925869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6821" y="1011469"/>
            <a:ext cx="817853" cy="369332"/>
          </a:xfrm>
          <a:prstGeom prst="rect">
            <a:avLst/>
          </a:prstGeom>
          <a:noFill/>
          <a:ln w="28575">
            <a:solidFill>
              <a:srgbClr val="ED524F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err="1" smtClean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IN" b="1" dirty="0" smtClean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1</a:t>
            </a:r>
            <a:endParaRPr lang="en-US" b="1" dirty="0">
              <a:solidFill>
                <a:srgbClr val="ED52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45231" y="3570700"/>
            <a:ext cx="2377440" cy="45720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96821" y="1532544"/>
            <a:ext cx="817853" cy="369332"/>
          </a:xfrm>
          <a:prstGeom prst="rect">
            <a:avLst/>
          </a:prstGeom>
          <a:noFill/>
          <a:ln w="12700">
            <a:solidFill>
              <a:srgbClr val="ED524F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IN" b="1" dirty="0" smtClean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= 1</a:t>
            </a:r>
            <a:endParaRPr lang="en-US" b="1" dirty="0">
              <a:solidFill>
                <a:srgbClr val="ED52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96821" y="1912949"/>
            <a:ext cx="817853" cy="369332"/>
          </a:xfrm>
          <a:prstGeom prst="rect">
            <a:avLst/>
          </a:prstGeom>
          <a:noFill/>
          <a:ln w="12700">
            <a:solidFill>
              <a:srgbClr val="ED524F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IN" b="1" dirty="0" smtClean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= 2</a:t>
            </a:r>
            <a:endParaRPr lang="en-US" b="1" dirty="0">
              <a:solidFill>
                <a:srgbClr val="ED52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88649" y="2295541"/>
            <a:ext cx="817853" cy="369332"/>
          </a:xfrm>
          <a:prstGeom prst="rect">
            <a:avLst/>
          </a:prstGeom>
          <a:noFill/>
          <a:ln w="12700">
            <a:solidFill>
              <a:srgbClr val="ED524F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IN" b="1" dirty="0" smtClean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= 3</a:t>
            </a:r>
            <a:endParaRPr lang="en-US" b="1" dirty="0">
              <a:solidFill>
                <a:srgbClr val="ED52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88649" y="2689009"/>
            <a:ext cx="817853" cy="369332"/>
          </a:xfrm>
          <a:prstGeom prst="rect">
            <a:avLst/>
          </a:prstGeom>
          <a:noFill/>
          <a:ln w="12700">
            <a:solidFill>
              <a:srgbClr val="ED524F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IN" b="1" dirty="0" smtClean="0">
                <a:solidFill>
                  <a:srgbClr val="ED52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= 4</a:t>
            </a:r>
            <a:endParaRPr lang="en-US" b="1" dirty="0">
              <a:solidFill>
                <a:srgbClr val="ED524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61566" y="3616234"/>
                <a:ext cx="2644140" cy="830997"/>
              </a:xfrm>
              <a:prstGeom prst="rect">
                <a:avLst/>
              </a:prstGeom>
              <a:noFill/>
              <a:ln>
                <a:solidFill>
                  <a:srgbClr val="FDEDF5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3"/>
                    </a:solidFill>
                    <a:ea typeface="Cambria Math" panose="02040503050406030204" pitchFamily="18" charset="0"/>
                  </a:rPr>
                  <a:t>Best case time complexity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566" y="3616234"/>
                <a:ext cx="2644140" cy="830997"/>
              </a:xfrm>
              <a:prstGeom prst="rect">
                <a:avLst/>
              </a:prstGeom>
              <a:blipFill>
                <a:blip r:embed="rId2"/>
                <a:stretch>
                  <a:fillRect t="-4317" b="-15108"/>
                </a:stretch>
              </a:blipFill>
              <a:ln>
                <a:solidFill>
                  <a:srgbClr val="FDEDF5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018214" y="5839096"/>
            <a:ext cx="1066800" cy="4572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4752705" y="2486484"/>
            <a:ext cx="1981200" cy="903328"/>
          </a:xfrm>
          <a:prstGeom prst="wedgeRoundRectCallout">
            <a:avLst>
              <a:gd name="adj1" fmla="val -36599"/>
              <a:gd name="adj2" fmla="val 74735"/>
              <a:gd name="adj3" fmla="val 16667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C</a:t>
            </a:r>
            <a:r>
              <a:rPr lang="en-US" sz="2000" dirty="0" smtClean="0">
                <a:solidFill>
                  <a:schemeClr val="accent5"/>
                </a:solidFill>
              </a:rPr>
              <a:t>ondition never becomes true</a:t>
            </a:r>
            <a:endParaRPr lang="en-US" sz="2000" dirty="0">
              <a:solidFill>
                <a:schemeClr val="accent5"/>
              </a:solidFill>
            </a:endParaRPr>
          </a:p>
        </p:txBody>
      </p:sp>
      <p:cxnSp>
        <p:nvCxnSpPr>
          <p:cNvPr id="25" name="Elbow Connector 24"/>
          <p:cNvCxnSpPr>
            <a:endCxn id="23" idx="1"/>
          </p:cNvCxnSpPr>
          <p:nvPr/>
        </p:nvCxnSpPr>
        <p:spPr>
          <a:xfrm rot="16200000" flipH="1">
            <a:off x="1316468" y="5365950"/>
            <a:ext cx="708982" cy="694509"/>
          </a:xfrm>
          <a:prstGeom prst="bentConnector2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13021 0.1951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Analysis of Bubble Sort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789"/>
            <a:ext cx="12177992" cy="46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Analysis of Bubble Sort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1"/>
            <a:ext cx="7024914" cy="2916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9446"/>
            <a:ext cx="103917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 – Example 1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33820"/>
              </p:ext>
            </p:extLst>
          </p:nvPr>
        </p:nvGraphicFramePr>
        <p:xfrm>
          <a:off x="4070046" y="1528465"/>
          <a:ext cx="521547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33400" y="2286000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2286000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1 :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26943"/>
              </p:ext>
            </p:extLst>
          </p:nvPr>
        </p:nvGraphicFramePr>
        <p:xfrm>
          <a:off x="651928" y="3032760"/>
          <a:ext cx="521547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5076" y="2571095"/>
            <a:ext cx="213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Unsorted Array</a:t>
            </a:r>
            <a:endParaRPr lang="en-US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575039"/>
              </p:ext>
            </p:extLst>
          </p:nvPr>
        </p:nvGraphicFramePr>
        <p:xfrm>
          <a:off x="651928" y="3566160"/>
          <a:ext cx="5215472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33400" y="4202668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4202668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</a:t>
            </a:r>
            <a:r>
              <a:rPr lang="en-IN" b="1" dirty="0"/>
              <a:t>2</a:t>
            </a:r>
            <a:r>
              <a:rPr lang="en-IN" b="1" dirty="0" smtClean="0"/>
              <a:t> :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62000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1295400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18363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3697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-5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29031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4365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699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45033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762000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5400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363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97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031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365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699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03336" y="5562600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86846" y="4339479"/>
            <a:ext cx="5930537" cy="1754326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/>
              <a:t>Minj</a:t>
            </a:r>
            <a:r>
              <a:rPr lang="en-US" dirty="0" smtClean="0"/>
              <a:t> denotes the current index and </a:t>
            </a:r>
            <a:r>
              <a:rPr lang="en-US" b="1" dirty="0" smtClean="0"/>
              <a:t>Minx</a:t>
            </a:r>
            <a:r>
              <a:rPr lang="en-US" dirty="0" smtClean="0"/>
              <a:t> is the value stored at current index.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smtClean="0"/>
              <a:t>So, </a:t>
            </a:r>
            <a:r>
              <a:rPr lang="en-US" b="1" dirty="0" err="1" smtClean="0"/>
              <a:t>Minj</a:t>
            </a:r>
            <a:r>
              <a:rPr lang="en-US" b="1" dirty="0" smtClean="0"/>
              <a:t> </a:t>
            </a:r>
            <a:r>
              <a:rPr lang="en-US" b="1" dirty="0"/>
              <a:t>= 1, Minx = </a:t>
            </a:r>
            <a:r>
              <a:rPr lang="en-US" b="1" dirty="0" smtClean="0"/>
              <a:t>5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Assume that currently </a:t>
            </a:r>
            <a:r>
              <a:rPr lang="en-US" b="1" dirty="0" smtClean="0"/>
              <a:t>Minx</a:t>
            </a:r>
            <a:r>
              <a:rPr lang="en-US" dirty="0" smtClean="0"/>
              <a:t> is the smallest value.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Now find the smallest value from the remaining entire Unsorted array.</a:t>
            </a:r>
          </a:p>
        </p:txBody>
      </p:sp>
      <p:sp>
        <p:nvSpPr>
          <p:cNvPr id="30" name="Freeform 29"/>
          <p:cNvSpPr/>
          <p:nvPr/>
        </p:nvSpPr>
        <p:spPr>
          <a:xfrm rot="10800000" flipV="1">
            <a:off x="1289637" y="4915377"/>
            <a:ext cx="3734440" cy="178355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89637" y="4572000"/>
            <a:ext cx="37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Unsorted Array (elements 2 to 8)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018674" y="5867400"/>
            <a:ext cx="1636294" cy="228600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85429" y="6096000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Swap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127812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-5</a:t>
            </a:r>
            <a:endParaRPr lang="en-US" sz="2400" b="1" dirty="0"/>
          </a:p>
        </p:txBody>
      </p:sp>
      <p:sp>
        <p:nvSpPr>
          <p:cNvPr id="35" name="Rectangle 34"/>
          <p:cNvSpPr/>
          <p:nvPr/>
        </p:nvSpPr>
        <p:spPr>
          <a:xfrm>
            <a:off x="2369736" y="5127812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082144" y="6061167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</a:t>
            </a:r>
            <a:r>
              <a:rPr lang="en-US" sz="2000" b="1" dirty="0" smtClean="0">
                <a:solidFill>
                  <a:srgbClr val="A71160"/>
                </a:solidFill>
              </a:rPr>
              <a:t>4, value </a:t>
            </a:r>
            <a:r>
              <a:rPr lang="en-US" sz="2000" b="1" dirty="0">
                <a:solidFill>
                  <a:srgbClr val="A71160"/>
                </a:solidFill>
              </a:rPr>
              <a:t>= -</a:t>
            </a:r>
            <a:r>
              <a:rPr lang="en-US" sz="2000" b="1" dirty="0" smtClean="0">
                <a:solidFill>
                  <a:srgbClr val="A71160"/>
                </a:solidFill>
              </a:rPr>
              <a:t>5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4618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the following elements in Ascending 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13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 animBg="1"/>
      <p:bldP spid="3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– </a:t>
            </a:r>
            <a:r>
              <a:rPr lang="en-US" dirty="0" smtClean="0"/>
              <a:t>Example 1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3 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25782" y="1979455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-5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059182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6001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1335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69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2003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7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4267118" y="1979455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525782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9182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1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5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69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3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37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118" y="239555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592582" y="1793329"/>
            <a:ext cx="3207937" cy="146657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4294" y="144040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Unsorted Array (elements 3 to 8)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1834" y="1487466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Now </a:t>
            </a:r>
            <a:r>
              <a:rPr lang="en-US" b="1" dirty="0" err="1" smtClean="0"/>
              <a:t>Minj</a:t>
            </a:r>
            <a:r>
              <a:rPr lang="en-US" b="1" dirty="0" smtClean="0"/>
              <a:t> = 2, </a:t>
            </a:r>
            <a:r>
              <a:rPr lang="en-US" b="1" dirty="0"/>
              <a:t>Minx </a:t>
            </a:r>
            <a:r>
              <a:rPr lang="en-US" b="1" dirty="0" smtClean="0"/>
              <a:t>=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</a:t>
            </a:r>
            <a:r>
              <a:rPr lang="en-US" dirty="0" smtClean="0"/>
              <a:t>remaining </a:t>
            </a:r>
            <a:r>
              <a:rPr lang="en-US" dirty="0"/>
              <a:t>unsorted  </a:t>
            </a:r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47507" y="3059668"/>
            <a:ext cx="634340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 Swapping as min value is already at right place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1059182" y="1979455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25782" y="3593068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782" y="3593068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</a:t>
            </a:r>
            <a:r>
              <a:rPr lang="en-IN" b="1" dirty="0"/>
              <a:t>4</a:t>
            </a:r>
            <a:r>
              <a:rPr lang="en-IN" b="1" dirty="0" smtClean="0"/>
              <a:t> :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525782" y="47536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-5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1059182" y="47536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16001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1335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26669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32003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337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42671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>
            <a:off x="525782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9182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001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335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669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003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337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67118" y="51697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2133518" y="4560141"/>
            <a:ext cx="2667001" cy="101472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16382" y="387434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Unsorted Array </a:t>
            </a:r>
          </a:p>
          <a:p>
            <a:pPr algn="ctr"/>
            <a:r>
              <a:rPr lang="en-US" b="1" dirty="0" smtClean="0">
                <a:solidFill>
                  <a:srgbClr val="A71160"/>
                </a:solidFill>
              </a:rPr>
              <a:t>(elements 4 to 8)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848771" y="5574268"/>
            <a:ext cx="1636294" cy="228600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215526" y="5802868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Swap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00118" y="47536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52" name="Rectangle 51"/>
          <p:cNvSpPr/>
          <p:nvPr/>
        </p:nvSpPr>
        <p:spPr>
          <a:xfrm>
            <a:off x="3200318" y="47536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321834" y="3847488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 smtClean="0"/>
              <a:t>Minj</a:t>
            </a:r>
            <a:r>
              <a:rPr lang="en-US" b="1" dirty="0" smtClean="0"/>
              <a:t> = 3, </a:t>
            </a:r>
            <a:r>
              <a:rPr lang="en-US" b="1" dirty="0"/>
              <a:t>Minx </a:t>
            </a:r>
            <a:r>
              <a:rPr lang="en-US" b="1" dirty="0" smtClean="0"/>
              <a:t>= 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</a:t>
            </a:r>
            <a:r>
              <a:rPr lang="en-US" dirty="0" smtClean="0"/>
              <a:t>remaining </a:t>
            </a:r>
            <a:r>
              <a:rPr lang="en-US" dirty="0"/>
              <a:t>unsorted  </a:t>
            </a:r>
            <a:r>
              <a:rPr lang="en-US" dirty="0" smtClean="0"/>
              <a:t>array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21834" y="2521133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</a:t>
            </a:r>
            <a:r>
              <a:rPr lang="en-US" sz="2000" b="1" dirty="0" smtClean="0">
                <a:solidFill>
                  <a:srgbClr val="A71160"/>
                </a:solidFill>
              </a:rPr>
              <a:t>2, value </a:t>
            </a:r>
            <a:r>
              <a:rPr lang="en-US" sz="2000" b="1" dirty="0">
                <a:solidFill>
                  <a:srgbClr val="A71160"/>
                </a:solidFill>
              </a:rPr>
              <a:t>= </a:t>
            </a:r>
            <a:r>
              <a:rPr lang="en-US" sz="2000" b="1" dirty="0" smtClean="0">
                <a:solidFill>
                  <a:srgbClr val="A71160"/>
                </a:solidFill>
              </a:rPr>
              <a:t>1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21834" y="4855031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</a:t>
            </a:r>
            <a:r>
              <a:rPr lang="en-US" sz="2000" b="1" dirty="0" smtClean="0">
                <a:solidFill>
                  <a:srgbClr val="A71160"/>
                </a:solidFill>
              </a:rPr>
              <a:t>6, value </a:t>
            </a:r>
            <a:r>
              <a:rPr lang="en-US" sz="2000" b="1" dirty="0">
                <a:solidFill>
                  <a:srgbClr val="A71160"/>
                </a:solidFill>
              </a:rPr>
              <a:t>= </a:t>
            </a:r>
            <a:r>
              <a:rPr lang="en-US" sz="2000" b="1" dirty="0" smtClean="0">
                <a:solidFill>
                  <a:srgbClr val="A71160"/>
                </a:solidFill>
              </a:rPr>
              <a:t>2</a:t>
            </a:r>
            <a:endParaRPr lang="en-US" sz="2000" b="1" dirty="0">
              <a:solidFill>
                <a:srgbClr val="A71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163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179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/>
      <p:bldP spid="49" grpId="0" animBg="1"/>
      <p:bldP spid="50" grpId="0"/>
      <p:bldP spid="51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– </a:t>
            </a:r>
            <a:r>
              <a:rPr lang="en-US" dirty="0" smtClean="0"/>
              <a:t>Example 1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5 :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25782" y="3593068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2" y="3593068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6 :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2181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-5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185581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726517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2259917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793317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326717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860117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4393517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52181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5581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6517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59917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36746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26717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0117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93517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93316" y="2033873"/>
            <a:ext cx="2133601" cy="124247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2181" y="52108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-5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1185581" y="52108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1726517" y="52108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259917" y="52108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2793317" y="52108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3326717" y="52108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3860117" y="52108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4393517" y="5210837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en-US" sz="2400" b="1" dirty="0"/>
          </a:p>
        </p:txBody>
      </p:sp>
      <p:sp>
        <p:nvSpPr>
          <p:cNvPr id="35" name="Rectangle 34"/>
          <p:cNvSpPr/>
          <p:nvPr/>
        </p:nvSpPr>
        <p:spPr>
          <a:xfrm>
            <a:off x="652181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581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65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599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933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267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601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93517" y="5626941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326716" y="5017341"/>
            <a:ext cx="1600201" cy="126159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058307" y="5943057"/>
            <a:ext cx="533400" cy="228600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874100" y="6171657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Swap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70654" y="1348073"/>
            <a:ext cx="1805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 </a:t>
            </a:r>
          </a:p>
          <a:p>
            <a:pPr algn="ctr"/>
            <a:r>
              <a:rPr lang="en-US" b="1" dirty="0">
                <a:solidFill>
                  <a:srgbClr val="A71160"/>
                </a:solidFill>
              </a:rPr>
              <a:t>(elements </a:t>
            </a:r>
            <a:r>
              <a:rPr lang="en-US" b="1" dirty="0" smtClean="0">
                <a:solidFill>
                  <a:srgbClr val="A71160"/>
                </a:solidFill>
              </a:rPr>
              <a:t>5 </a:t>
            </a:r>
            <a:r>
              <a:rPr lang="en-US" b="1" dirty="0">
                <a:solidFill>
                  <a:srgbClr val="A71160"/>
                </a:solidFill>
              </a:rPr>
              <a:t>to </a:t>
            </a:r>
            <a:r>
              <a:rPr lang="en-US" b="1" dirty="0" smtClean="0">
                <a:solidFill>
                  <a:srgbClr val="A71160"/>
                </a:solidFill>
              </a:rPr>
              <a:t>8)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59917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204881" y="4303673"/>
            <a:ext cx="1805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 </a:t>
            </a:r>
          </a:p>
          <a:p>
            <a:pPr algn="ctr"/>
            <a:r>
              <a:rPr lang="en-US" b="1" dirty="0">
                <a:solidFill>
                  <a:srgbClr val="A71160"/>
                </a:solidFill>
              </a:rPr>
              <a:t>(elements </a:t>
            </a:r>
            <a:r>
              <a:rPr lang="en-US" b="1" dirty="0" smtClean="0">
                <a:solidFill>
                  <a:srgbClr val="A71160"/>
                </a:solidFill>
              </a:rPr>
              <a:t>6 </a:t>
            </a:r>
            <a:r>
              <a:rPr lang="en-US" b="1" dirty="0">
                <a:solidFill>
                  <a:srgbClr val="A71160"/>
                </a:solidFill>
              </a:rPr>
              <a:t>to </a:t>
            </a:r>
            <a:r>
              <a:rPr lang="en-US" b="1" dirty="0" smtClean="0">
                <a:solidFill>
                  <a:srgbClr val="A71160"/>
                </a:solidFill>
              </a:rPr>
              <a:t>8)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93317" y="5210837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3326717" y="5210837"/>
            <a:ext cx="5334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315891" y="1487466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Now </a:t>
            </a:r>
            <a:r>
              <a:rPr lang="en-US" b="1" dirty="0" err="1" smtClean="0"/>
              <a:t>Minj</a:t>
            </a:r>
            <a:r>
              <a:rPr lang="en-US" b="1" dirty="0" smtClean="0"/>
              <a:t> = 4, </a:t>
            </a:r>
            <a:r>
              <a:rPr lang="en-US" b="1" dirty="0"/>
              <a:t>Minx </a:t>
            </a:r>
            <a:r>
              <a:rPr lang="en-US" b="1" dirty="0" smtClean="0"/>
              <a:t>= 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</a:t>
            </a:r>
            <a:r>
              <a:rPr lang="en-US" dirty="0" smtClean="0"/>
              <a:t>remaining </a:t>
            </a:r>
            <a:r>
              <a:rPr lang="en-US" dirty="0"/>
              <a:t>unsorted  </a:t>
            </a:r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547507" y="3059668"/>
            <a:ext cx="634340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 Swapping as min value is already at right place 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321834" y="3847488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 smtClean="0"/>
              <a:t>Minj</a:t>
            </a:r>
            <a:r>
              <a:rPr lang="en-US" b="1" dirty="0" smtClean="0"/>
              <a:t> = 5, </a:t>
            </a:r>
            <a:r>
              <a:rPr lang="en-US" b="1" dirty="0"/>
              <a:t>Minx </a:t>
            </a:r>
            <a:r>
              <a:rPr lang="en-US" b="1" dirty="0" smtClean="0"/>
              <a:t>= 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</a:t>
            </a:r>
            <a:r>
              <a:rPr lang="en-US" dirty="0" smtClean="0"/>
              <a:t>remaining </a:t>
            </a:r>
            <a:r>
              <a:rPr lang="en-US" dirty="0"/>
              <a:t>unsorted  </a:t>
            </a:r>
            <a:r>
              <a:rPr lang="en-US" dirty="0" smtClean="0"/>
              <a:t>array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15891" y="2534195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</a:t>
            </a:r>
            <a:r>
              <a:rPr lang="en-US" sz="2000" b="1" dirty="0" smtClean="0">
                <a:solidFill>
                  <a:srgbClr val="A71160"/>
                </a:solidFill>
              </a:rPr>
              <a:t>4, value </a:t>
            </a:r>
            <a:r>
              <a:rPr lang="en-US" sz="2000" b="1" dirty="0">
                <a:solidFill>
                  <a:srgbClr val="A71160"/>
                </a:solidFill>
              </a:rPr>
              <a:t>= </a:t>
            </a:r>
            <a:r>
              <a:rPr lang="en-US" sz="2000" b="1" dirty="0" smtClean="0">
                <a:solidFill>
                  <a:srgbClr val="A71160"/>
                </a:solidFill>
              </a:rPr>
              <a:t>5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21834" y="4924698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</a:t>
            </a:r>
            <a:r>
              <a:rPr lang="en-US" sz="2000" b="1" dirty="0" smtClean="0">
                <a:solidFill>
                  <a:srgbClr val="A71160"/>
                </a:solidFill>
              </a:rPr>
              <a:t>6, value </a:t>
            </a:r>
            <a:r>
              <a:rPr lang="en-US" sz="2000" b="1" dirty="0">
                <a:solidFill>
                  <a:srgbClr val="A71160"/>
                </a:solidFill>
              </a:rPr>
              <a:t>= </a:t>
            </a:r>
            <a:r>
              <a:rPr lang="en-US" sz="2000" b="1" dirty="0" smtClean="0">
                <a:solidFill>
                  <a:srgbClr val="A71160"/>
                </a:solidFill>
              </a:rPr>
              <a:t>12</a:t>
            </a:r>
            <a:endParaRPr lang="en-US" sz="2000" b="1" dirty="0">
              <a:solidFill>
                <a:srgbClr val="A71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16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18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3" grpId="0" animBg="1"/>
      <p:bldP spid="46" grpId="0" animBg="1"/>
      <p:bldP spid="47" grpId="0"/>
      <p:bldP spid="48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– </a:t>
            </a:r>
            <a:r>
              <a:rPr lang="en-US" dirty="0" smtClean="0"/>
              <a:t>Example 1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7 :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25782" y="3854328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2" y="3854328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8 :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6412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-5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189812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730748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2264148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797548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330948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864348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4397748" y="22273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56412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9812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07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641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975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309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43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97748" y="26434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864348" y="2033873"/>
            <a:ext cx="1066801" cy="164513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600258" y="2983452"/>
            <a:ext cx="520883" cy="228600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31886" y="3212052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Swap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30948" y="22273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3864348" y="2227369"/>
            <a:ext cx="5334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94871" y="1375875"/>
            <a:ext cx="1805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 </a:t>
            </a:r>
          </a:p>
          <a:p>
            <a:pPr algn="ctr"/>
            <a:r>
              <a:rPr lang="en-US" b="1" dirty="0">
                <a:solidFill>
                  <a:srgbClr val="A71160"/>
                </a:solidFill>
              </a:rPr>
              <a:t>(elements </a:t>
            </a:r>
            <a:r>
              <a:rPr lang="en-US" b="1" dirty="0" smtClean="0">
                <a:solidFill>
                  <a:srgbClr val="A71160"/>
                </a:solidFill>
              </a:rPr>
              <a:t>7 </a:t>
            </a:r>
            <a:r>
              <a:rPr lang="en-US" b="1" dirty="0">
                <a:solidFill>
                  <a:srgbClr val="A71160"/>
                </a:solidFill>
              </a:rPr>
              <a:t>to </a:t>
            </a:r>
            <a:r>
              <a:rPr lang="en-US" b="1" dirty="0" smtClean="0">
                <a:solidFill>
                  <a:srgbClr val="A71160"/>
                </a:solidFill>
              </a:rPr>
              <a:t>8)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6412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-5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1189812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17307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35" name="Rectangle 34"/>
          <p:cNvSpPr/>
          <p:nvPr/>
        </p:nvSpPr>
        <p:spPr>
          <a:xfrm>
            <a:off x="22641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27975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>
            <a:off x="33309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3864348" y="50467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en-US" sz="2400" b="1" dirty="0"/>
          </a:p>
        </p:txBody>
      </p:sp>
      <p:sp>
        <p:nvSpPr>
          <p:cNvPr id="39" name="Rectangle 38"/>
          <p:cNvSpPr/>
          <p:nvPr/>
        </p:nvSpPr>
        <p:spPr>
          <a:xfrm>
            <a:off x="4397748" y="5046769"/>
            <a:ext cx="5334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en-US" sz="2400" b="1" dirty="0"/>
          </a:p>
        </p:txBody>
      </p:sp>
      <p:sp>
        <p:nvSpPr>
          <p:cNvPr id="40" name="Rectangle 39"/>
          <p:cNvSpPr/>
          <p:nvPr/>
        </p:nvSpPr>
        <p:spPr>
          <a:xfrm>
            <a:off x="656412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9812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307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641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975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309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643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97748" y="546287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4397749" y="4853273"/>
            <a:ext cx="533400" cy="126159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126264" y="5802852"/>
            <a:ext cx="520883" cy="228600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933012" y="6031452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Swap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643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en-US" sz="2400" b="1" dirty="0"/>
          </a:p>
        </p:txBody>
      </p:sp>
      <p:sp>
        <p:nvSpPr>
          <p:cNvPr id="54" name="Rectangle 53"/>
          <p:cNvSpPr/>
          <p:nvPr/>
        </p:nvSpPr>
        <p:spPr>
          <a:xfrm>
            <a:off x="4397748" y="5046769"/>
            <a:ext cx="533400" cy="381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en-US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550816" y="4177959"/>
            <a:ext cx="169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Array </a:t>
            </a:r>
          </a:p>
          <a:p>
            <a:pPr algn="ctr"/>
            <a:r>
              <a:rPr lang="en-US" b="1" dirty="0">
                <a:solidFill>
                  <a:srgbClr val="A71160"/>
                </a:solidFill>
              </a:rPr>
              <a:t>(</a:t>
            </a:r>
            <a:r>
              <a:rPr lang="en-US" b="1" dirty="0" smtClean="0">
                <a:solidFill>
                  <a:srgbClr val="A71160"/>
                </a:solidFill>
              </a:rPr>
              <a:t>element 8)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21834" y="1487466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Now </a:t>
            </a:r>
            <a:r>
              <a:rPr lang="en-US" b="1" dirty="0" err="1" smtClean="0"/>
              <a:t>Minj</a:t>
            </a:r>
            <a:r>
              <a:rPr lang="en-US" b="1" dirty="0" smtClean="0"/>
              <a:t> = 6, </a:t>
            </a:r>
            <a:r>
              <a:rPr lang="en-US" b="1" dirty="0"/>
              <a:t>Minx </a:t>
            </a:r>
            <a:r>
              <a:rPr lang="en-US" b="1" dirty="0" smtClean="0"/>
              <a:t>= 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</a:t>
            </a:r>
            <a:r>
              <a:rPr lang="en-US" dirty="0" smtClean="0"/>
              <a:t>remaining </a:t>
            </a:r>
            <a:r>
              <a:rPr lang="en-US" dirty="0"/>
              <a:t>unsorted  </a:t>
            </a:r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321834" y="4147936"/>
            <a:ext cx="3618999" cy="923330"/>
          </a:xfrm>
          <a:prstGeom prst="rect">
            <a:avLst/>
          </a:prstGeom>
          <a:solidFill>
            <a:srgbClr val="FCE0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 smtClean="0"/>
              <a:t>Minj</a:t>
            </a:r>
            <a:r>
              <a:rPr lang="en-US" b="1" dirty="0" smtClean="0"/>
              <a:t> = 7, </a:t>
            </a:r>
            <a:r>
              <a:rPr lang="en-US" b="1" dirty="0"/>
              <a:t>Minx </a:t>
            </a:r>
            <a:r>
              <a:rPr lang="en-US" b="1" dirty="0" smtClean="0"/>
              <a:t>= 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Find min value from </a:t>
            </a:r>
            <a:r>
              <a:rPr lang="en-US" dirty="0" smtClean="0"/>
              <a:t>remaining </a:t>
            </a:r>
            <a:r>
              <a:rPr lang="en-US" dirty="0"/>
              <a:t>unsorted  </a:t>
            </a:r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321834" y="2547261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</a:t>
            </a:r>
            <a:r>
              <a:rPr lang="en-US" sz="2000" b="1" dirty="0" smtClean="0">
                <a:solidFill>
                  <a:srgbClr val="A71160"/>
                </a:solidFill>
              </a:rPr>
              <a:t>7, value </a:t>
            </a:r>
            <a:r>
              <a:rPr lang="en-US" sz="2000" b="1" dirty="0">
                <a:solidFill>
                  <a:srgbClr val="A71160"/>
                </a:solidFill>
              </a:rPr>
              <a:t>= </a:t>
            </a:r>
            <a:r>
              <a:rPr lang="en-US" sz="2000" b="1" dirty="0" smtClean="0">
                <a:solidFill>
                  <a:srgbClr val="A71160"/>
                </a:solidFill>
              </a:rPr>
              <a:t>12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21834" y="5212084"/>
            <a:ext cx="239911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71160"/>
                </a:solidFill>
              </a:rPr>
              <a:t>Index = </a:t>
            </a:r>
            <a:r>
              <a:rPr lang="en-US" sz="2000" b="1" dirty="0" smtClean="0">
                <a:solidFill>
                  <a:srgbClr val="A71160"/>
                </a:solidFill>
              </a:rPr>
              <a:t>8, value </a:t>
            </a:r>
            <a:r>
              <a:rPr lang="en-US" sz="2000" b="1" dirty="0">
                <a:solidFill>
                  <a:srgbClr val="A71160"/>
                </a:solidFill>
              </a:rPr>
              <a:t>= </a:t>
            </a:r>
            <a:r>
              <a:rPr lang="en-US" sz="2000" b="1" dirty="0" smtClean="0">
                <a:solidFill>
                  <a:srgbClr val="A71160"/>
                </a:solidFill>
              </a:rPr>
              <a:t>14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72891" y="5995851"/>
            <a:ext cx="393192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90E4F"/>
                </a:solidFill>
              </a:rPr>
              <a:t>The entire array is sorted now.</a:t>
            </a:r>
            <a:endParaRPr lang="en-US" sz="2400" dirty="0">
              <a:solidFill>
                <a:srgbClr val="890E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0"/>
                            </p:stCondLst>
                            <p:childTnLst>
                              <p:par>
                                <p:cTn id="9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179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10"/>
                            </p:stCondLst>
                            <p:childTnLst>
                              <p:par>
                                <p:cTn id="18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20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Selection sort divides the array or list into two parts, </a:t>
                </a:r>
              </a:p>
              <a:p>
                <a:pPr marL="1001712" lvl="1" indent="-457200">
                  <a:buFont typeface="+mj-lt"/>
                  <a:buAutoNum type="arabicPeriod"/>
                </a:pPr>
                <a:r>
                  <a:rPr lang="en-US" dirty="0"/>
                  <a:t>The sorted part at the left end </a:t>
                </a:r>
              </a:p>
              <a:p>
                <a:pPr marL="1001712" lvl="1" indent="-457200">
                  <a:buFont typeface="+mj-lt"/>
                  <a:buAutoNum type="arabicPeriod"/>
                </a:pPr>
                <a:r>
                  <a:rPr lang="en-US" dirty="0"/>
                  <a:t>and the unsorted part at the right end. </a:t>
                </a:r>
              </a:p>
              <a:p>
                <a:r>
                  <a:rPr lang="en-US" dirty="0"/>
                  <a:t>Initially, the sorted part is empty and the unsorted part is the entire list.</a:t>
                </a:r>
              </a:p>
              <a:p>
                <a:r>
                  <a:rPr lang="en-US" dirty="0"/>
                  <a:t>The smallest element is selected from the unsorted array and swapped with the leftmost element, and that element becomes a part of the sorted array.</a:t>
                </a:r>
              </a:p>
              <a:p>
                <a:r>
                  <a:rPr lang="en-US" dirty="0"/>
                  <a:t>Then it finds the second smallest element and exchanges it with the element in the second leftmost position.</a:t>
                </a:r>
              </a:p>
              <a:p>
                <a:r>
                  <a:rPr lang="en-US" dirty="0"/>
                  <a:t>This process continues until the entire array is sorted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 time complexity of </a:t>
                </a:r>
                <a:r>
                  <a:rPr lang="en-US" dirty="0" smtClean="0"/>
                  <a:t>selection </a:t>
                </a:r>
                <a:r>
                  <a:rPr lang="en-US" dirty="0"/>
                  <a:t>sort is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b="1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A711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5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 - Algorithm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A</a:t>
            </a:r>
          </a:p>
          <a:p>
            <a:pPr marL="0" indent="0">
              <a:spcBef>
                <a:spcPts val="600"/>
              </a:spcBef>
              <a:buNone/>
            </a:pPr>
            <a:endParaRPr lang="en-IN" b="1" dirty="0" smtClean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IN" b="1" dirty="0" smtClean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Algorithm</a:t>
            </a: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IN" b="1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(A)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pt-BR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 ← 1 to n-1 </a:t>
            </a: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minx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←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A[i];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endParaRPr lang="en-IN" sz="2400" dirty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914400" lvl="2" indent="0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 ← i + 1 to n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en-IN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if 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A[j] &lt; minx </a:t>
            </a:r>
            <a:r>
              <a:rPr lang="en-IN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then</a:t>
            </a:r>
          </a:p>
          <a:p>
            <a:pPr marL="2743200" lvl="6" indent="0">
              <a:spcBef>
                <a:spcPts val="600"/>
              </a:spcBef>
              <a:buNone/>
            </a:pP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 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j;</a:t>
            </a:r>
          </a:p>
          <a:p>
            <a:pPr marL="2743200" lvl="6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minx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A[j];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A[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]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A[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A[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]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minx;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441322" y="2911481"/>
            <a:ext cx="6382872" cy="326725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01501" y="4121461"/>
            <a:ext cx="3749040" cy="118872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/>
              <p:cNvSpPr/>
              <p:nvPr/>
            </p:nvSpPr>
            <p:spPr>
              <a:xfrm>
                <a:off x="5534809" y="2366427"/>
                <a:ext cx="762000" cy="457200"/>
              </a:xfrm>
              <a:prstGeom prst="wedgeRoundRectCallout">
                <a:avLst>
                  <a:gd name="adj1" fmla="val -20833"/>
                  <a:gd name="adj2" fmla="val 66721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4" name="Rounded 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809" y="2366427"/>
                <a:ext cx="762000" cy="457200"/>
              </a:xfrm>
              <a:prstGeom prst="wedgeRoundRectCallout">
                <a:avLst>
                  <a:gd name="adj1" fmla="val -20833"/>
                  <a:gd name="adj2" fmla="val 66721"/>
                  <a:gd name="adj3" fmla="val 16667"/>
                </a:avLst>
              </a:prstGeom>
              <a:blipFill>
                <a:blip r:embed="rId2"/>
                <a:stretch>
                  <a:fillRect l="-8661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ular Callout 34"/>
              <p:cNvSpPr/>
              <p:nvPr/>
            </p:nvSpPr>
            <p:spPr>
              <a:xfrm>
                <a:off x="5659912" y="4384529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ED52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ED52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ED524F"/>
                  </a:solidFill>
                </a:endParaRPr>
              </a:p>
            </p:txBody>
          </p:sp>
        </mc:Choice>
        <mc:Fallback xmlns="">
          <p:sp>
            <p:nvSpPr>
              <p:cNvPr id="35" name="Rounded 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912" y="4384529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5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Analysis is Done?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10800000">
            <a:off x="1227904" y="1554472"/>
            <a:ext cx="4454435" cy="4362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0800000">
            <a:off x="6589406" y="1554472"/>
            <a:ext cx="4454435" cy="42976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775188" y="1073245"/>
            <a:ext cx="4023360" cy="5486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Theoretical (priori) approach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43441" y="1073245"/>
            <a:ext cx="4023360" cy="5486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Empirical (posteriori) approach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4660" y="1772191"/>
            <a:ext cx="4140926" cy="392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ct val="114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890E4F"/>
                </a:solidFill>
              </a:rPr>
              <a:t>Programming</a:t>
            </a:r>
            <a:r>
              <a:rPr lang="en-US" sz="2000" b="1" dirty="0" smtClean="0">
                <a:solidFill>
                  <a:srgbClr val="890E4F"/>
                </a:solidFill>
              </a:rPr>
              <a:t> </a:t>
            </a:r>
            <a:r>
              <a:rPr lang="en-US" sz="2000" dirty="0"/>
              <a:t>different competing techniques  &amp; running them on various inputs using computer. </a:t>
            </a:r>
          </a:p>
          <a:p>
            <a:pPr marL="342900" lvl="1" indent="-342900" algn="just">
              <a:lnSpc>
                <a:spcPct val="114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Implementation of different techniques may be difficult.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same hardware and software environments must be used for comparing two algorithms.</a:t>
            </a:r>
          </a:p>
          <a:p>
            <a:pPr marL="342900" indent="-342900" algn="just">
              <a:lnSpc>
                <a:spcPct val="114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Results may not be indicative of the running time on other inputs not included in the experiment.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45507" y="1772191"/>
                <a:ext cx="4142232" cy="3931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 algn="just">
                  <a:lnSpc>
                    <a:spcPct val="114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Determining </a:t>
                </a:r>
                <a:r>
                  <a:rPr lang="en-US" sz="2000" dirty="0">
                    <a:solidFill>
                      <a:srgbClr val="890E4F"/>
                    </a:solidFill>
                  </a:rPr>
                  <a:t>mathematically</a:t>
                </a:r>
                <a:r>
                  <a:rPr lang="en-US" sz="2000" dirty="0"/>
                  <a:t> the resources needed by each algorithm.</a:t>
                </a:r>
              </a:p>
              <a:p>
                <a:pPr marL="342900" indent="-342900" algn="just">
                  <a:lnSpc>
                    <a:spcPct val="114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Uses the algorithm instead of an implementation.</a:t>
                </a:r>
              </a:p>
              <a:p>
                <a:pPr marL="342900" indent="-342900" algn="just">
                  <a:lnSpc>
                    <a:spcPct val="114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speed of an algorithm can be determined independent of the hardware/software environment.</a:t>
                </a:r>
              </a:p>
              <a:p>
                <a:pPr marL="342900" indent="-342900" algn="just">
                  <a:lnSpc>
                    <a:spcPct val="114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sz="2000" dirty="0"/>
                  <a:t>Characterizes running time as a function of the input size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000" b="1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000" dirty="0"/>
                  <a:t> considers all possible values</a:t>
                </a:r>
                <a:r>
                  <a:rPr lang="en-US" altLang="en-US" sz="2000" dirty="0" smtClean="0"/>
                  <a:t>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507" y="1772191"/>
                <a:ext cx="4142232" cy="3931920"/>
              </a:xfrm>
              <a:prstGeom prst="rect">
                <a:avLst/>
              </a:prstGeom>
              <a:blipFill>
                <a:blip r:embed="rId2"/>
                <a:stretch>
                  <a:fillRect l="-1325" t="-310" r="-1473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6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 – Example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894803"/>
            <a:ext cx="5181600" cy="309315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sz="2000" b="1" dirty="0" err="1" smtClean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IN" sz="2000" b="1" dirty="0" smtClean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(A)</a:t>
            </a:r>
          </a:p>
          <a:p>
            <a:pPr>
              <a:spcBef>
                <a:spcPts val="600"/>
              </a:spcBef>
            </a:pP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i ← </a:t>
            </a:r>
            <a:r>
              <a:rPr lang="pt-B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pt-BR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to </a:t>
            </a:r>
            <a:r>
              <a:rPr lang="pt-B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n-1</a:t>
            </a:r>
            <a:r>
              <a:rPr lang="pt-BR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do</a:t>
            </a:r>
          </a:p>
          <a:p>
            <a:pPr lvl="1">
              <a:spcBef>
                <a:spcPts val="600"/>
              </a:spcBef>
            </a:pPr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r>
              <a:rPr lang="en-IN" sz="2000" dirty="0" err="1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</a:t>
            </a:r>
            <a:r>
              <a:rPr lang="en-IN" sz="2000" dirty="0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; minx</a:t>
            </a: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 ← </a:t>
            </a:r>
            <a:r>
              <a:rPr lang="pt-BR" sz="2000" dirty="0" smtClean="0">
                <a:latin typeface="Consolas" pitchFamily="49" charset="0"/>
                <a:cs typeface="Consolas" pitchFamily="49" charset="0"/>
              </a:rPr>
              <a:t>A[i];</a:t>
            </a:r>
            <a:r>
              <a:rPr lang="en-IN" sz="2000" dirty="0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endParaRPr lang="en-IN" sz="2000" dirty="0" smtClean="0">
              <a:latin typeface="Consolas" pitchFamily="49" charset="0"/>
              <a:cs typeface="Consolas" pitchFamily="49" charset="0"/>
            </a:endParaRPr>
          </a:p>
          <a:p>
            <a:pPr lvl="1">
              <a:spcBef>
                <a:spcPts val="600"/>
              </a:spcBef>
            </a:pP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j ← </a:t>
            </a:r>
            <a:r>
              <a:rPr lang="pt-B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 + 1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to </a:t>
            </a:r>
            <a:r>
              <a:rPr lang="pt-B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pt-BR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do</a:t>
            </a:r>
          </a:p>
          <a:p>
            <a:pPr lvl="2">
              <a:spcBef>
                <a:spcPts val="600"/>
              </a:spcBef>
            </a:pPr>
            <a:r>
              <a:rPr lang="en-IN" sz="2000" b="1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A[j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] 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&lt; minx </a:t>
            </a:r>
            <a:r>
              <a:rPr lang="en-IN" sz="2000" b="1" dirty="0" smtClean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3">
              <a:spcBef>
                <a:spcPts val="600"/>
              </a:spcBef>
            </a:pPr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 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j ; minx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A[j];</a:t>
            </a:r>
          </a:p>
          <a:p>
            <a:pPr lvl="1">
              <a:spcBef>
                <a:spcPts val="600"/>
              </a:spcBef>
            </a:pP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A[</a:t>
            </a:r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]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A[</a:t>
            </a:r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lvl="1">
              <a:spcBef>
                <a:spcPts val="600"/>
              </a:spcBef>
            </a:pP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A[</a:t>
            </a:r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]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minx;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114800"/>
            <a:ext cx="1097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05303" y="9144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93639"/>
              </p:ext>
            </p:extLst>
          </p:nvPr>
        </p:nvGraphicFramePr>
        <p:xfrm>
          <a:off x="1101635" y="4839788"/>
          <a:ext cx="3810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416129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Sort in Ascending order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9633" y="1620596"/>
            <a:ext cx="110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A711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solidFill>
                  <a:srgbClr val="A711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1</a:t>
            </a:r>
            <a:endParaRPr lang="en-US" sz="2400" dirty="0">
              <a:solidFill>
                <a:srgbClr val="A711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9633" y="2152447"/>
            <a:ext cx="262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← </a:t>
            </a:r>
            <a:r>
              <a:rPr lang="en-IN" sz="2000" dirty="0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59633" y="2622742"/>
            <a:ext cx="3392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minx </a:t>
            </a: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← </a:t>
            </a:r>
            <a:r>
              <a:rPr lang="pt-BR" sz="2000" dirty="0" smtClean="0">
                <a:latin typeface="Consolas" pitchFamily="49" charset="0"/>
                <a:cs typeface="Consolas" pitchFamily="49" charset="0"/>
              </a:rPr>
              <a:t>45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9633" y="30903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1028" y="108002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Pass 1 :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4799" y="1293039"/>
            <a:ext cx="3108960" cy="381680"/>
          </a:xfrm>
          <a:prstGeom prst="round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52534"/>
              </p:ext>
            </p:extLst>
          </p:nvPr>
        </p:nvGraphicFramePr>
        <p:xfrm>
          <a:off x="1101635" y="5291751"/>
          <a:ext cx="381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101635" y="4839788"/>
            <a:ext cx="7620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45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827313" y="2066341"/>
            <a:ext cx="3000103" cy="370709"/>
          </a:xfrm>
          <a:prstGeom prst="round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219200" y="2463175"/>
            <a:ext cx="4191000" cy="74811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16035" y="4835027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32481" y="2617984"/>
            <a:ext cx="54864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34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32481" y="2118787"/>
            <a:ext cx="3657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0202" y="3090316"/>
            <a:ext cx="46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2481" y="2617984"/>
            <a:ext cx="54864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34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59633" y="3624888"/>
            <a:ext cx="178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A[j]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34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53412" y="3634602"/>
            <a:ext cx="537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56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04218" y="2622677"/>
            <a:ext cx="118436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 Change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4141 0.052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6185 0.00069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4" grpId="1" animBg="1"/>
      <p:bldP spid="14" grpId="2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/>
      <p:bldP spid="24" grpId="0" animBg="1"/>
      <p:bldP spid="25" grpId="0"/>
      <p:bldP spid="26" grpId="0" animBg="1"/>
      <p:bldP spid="2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 – Example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894803"/>
            <a:ext cx="5181600" cy="309315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2000" b="1" dirty="0" smtClean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IN" sz="2000" b="1" dirty="0" err="1" smtClean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Selection_Sort</a:t>
            </a:r>
            <a:r>
              <a:rPr lang="en-IN" sz="2000" b="1" dirty="0" smtClean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(A)</a:t>
            </a:r>
          </a:p>
          <a:p>
            <a:pPr>
              <a:spcBef>
                <a:spcPts val="600"/>
              </a:spcBef>
            </a:pP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i ← </a:t>
            </a:r>
            <a:r>
              <a:rPr lang="pt-B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pt-BR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to </a:t>
            </a:r>
            <a:r>
              <a:rPr lang="pt-B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n-1</a:t>
            </a:r>
            <a:r>
              <a:rPr lang="pt-BR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do</a:t>
            </a:r>
          </a:p>
          <a:p>
            <a:pPr lvl="1">
              <a:spcBef>
                <a:spcPts val="600"/>
              </a:spcBef>
            </a:pPr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r>
              <a:rPr lang="en-IN" sz="2000" dirty="0" err="1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</a:t>
            </a:r>
            <a:r>
              <a:rPr lang="en-IN" sz="2000" dirty="0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; minx</a:t>
            </a: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 ← </a:t>
            </a:r>
            <a:r>
              <a:rPr lang="pt-BR" sz="2000" dirty="0" smtClean="0">
                <a:latin typeface="Consolas" pitchFamily="49" charset="0"/>
                <a:cs typeface="Consolas" pitchFamily="49" charset="0"/>
              </a:rPr>
              <a:t>A[i];</a:t>
            </a:r>
            <a:r>
              <a:rPr lang="en-IN" sz="2000" dirty="0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endParaRPr lang="en-IN" sz="2000" dirty="0" smtClean="0">
              <a:latin typeface="Consolas" pitchFamily="49" charset="0"/>
              <a:cs typeface="Consolas" pitchFamily="49" charset="0"/>
            </a:endParaRPr>
          </a:p>
          <a:p>
            <a:pPr lvl="1">
              <a:spcBef>
                <a:spcPts val="600"/>
              </a:spcBef>
            </a:pP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j ← </a:t>
            </a:r>
            <a:r>
              <a:rPr lang="pt-B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 + 1 </a:t>
            </a:r>
            <a:r>
              <a:rPr lang="pt-BR" sz="2000" dirty="0">
                <a:latin typeface="Consolas" pitchFamily="49" charset="0"/>
                <a:cs typeface="Consolas" pitchFamily="49" charset="0"/>
              </a:rPr>
              <a:t>to </a:t>
            </a:r>
            <a:r>
              <a:rPr lang="pt-BR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pt-BR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do</a:t>
            </a:r>
          </a:p>
          <a:p>
            <a:pPr lvl="2">
              <a:spcBef>
                <a:spcPts val="600"/>
              </a:spcBef>
            </a:pPr>
            <a:r>
              <a:rPr lang="en-IN" sz="2000" b="1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A[j</a:t>
            </a:r>
            <a:r>
              <a:rPr lang="en-IN" sz="2000" dirty="0">
                <a:latin typeface="Consolas" pitchFamily="49" charset="0"/>
                <a:cs typeface="Consolas" pitchFamily="49" charset="0"/>
              </a:rPr>
              <a:t>] 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&lt; minx </a:t>
            </a:r>
            <a:r>
              <a:rPr lang="en-IN" sz="2000" b="1" dirty="0" smtClean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3">
              <a:spcBef>
                <a:spcPts val="600"/>
              </a:spcBef>
            </a:pPr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 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j ; minx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A[j];</a:t>
            </a:r>
          </a:p>
          <a:p>
            <a:pPr lvl="1">
              <a:spcBef>
                <a:spcPts val="600"/>
              </a:spcBef>
            </a:pP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A[</a:t>
            </a:r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]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A[</a:t>
            </a:r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lvl="1">
              <a:spcBef>
                <a:spcPts val="600"/>
              </a:spcBef>
            </a:pP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A[</a:t>
            </a:r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] </a:t>
            </a:r>
            <a:r>
              <a:rPr lang="pt-BR" sz="2000" b="1" dirty="0">
                <a:latin typeface="Consolas" pitchFamily="49" charset="0"/>
                <a:cs typeface="Consolas" pitchFamily="49" charset="0"/>
              </a:rPr>
              <a:t>←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minx;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114800"/>
            <a:ext cx="1097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05303" y="914400"/>
            <a:ext cx="0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19044"/>
              </p:ext>
            </p:extLst>
          </p:nvPr>
        </p:nvGraphicFramePr>
        <p:xfrm>
          <a:off x="1101635" y="4839788"/>
          <a:ext cx="3810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416129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Sort in Ascending order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9633" y="1620596"/>
            <a:ext cx="110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A711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 smtClean="0">
                <a:solidFill>
                  <a:srgbClr val="A711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1</a:t>
            </a:r>
            <a:endParaRPr lang="en-US" sz="2400" dirty="0">
              <a:solidFill>
                <a:srgbClr val="A711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9633" y="2152447"/>
            <a:ext cx="262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 smtClean="0">
                <a:latin typeface="Consolas" pitchFamily="49" charset="0"/>
                <a:cs typeface="Consolas" pitchFamily="49" charset="0"/>
              </a:rPr>
              <a:t>minj</a:t>
            </a:r>
            <a:r>
              <a:rPr lang="en-IN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← </a:t>
            </a:r>
            <a:r>
              <a:rPr lang="en-IN" sz="2000" dirty="0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2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59633" y="2622742"/>
            <a:ext cx="3392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minx </a:t>
            </a:r>
            <a:r>
              <a:rPr lang="pt-BR" sz="2000" b="1" dirty="0" smtClean="0">
                <a:latin typeface="Consolas" pitchFamily="49" charset="0"/>
                <a:cs typeface="Consolas" pitchFamily="49" charset="0"/>
              </a:rPr>
              <a:t>← </a:t>
            </a:r>
            <a:r>
              <a:rPr lang="pt-BR" sz="2000" dirty="0" smtClean="0">
                <a:latin typeface="Consolas" pitchFamily="49" charset="0"/>
                <a:cs typeface="Consolas" pitchFamily="49" charset="0"/>
              </a:rPr>
              <a:t>34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9633" y="30903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1028" y="1080020"/>
            <a:ext cx="8871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Pass 1 :</a:t>
            </a:r>
            <a:endParaRPr lang="en-US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88459"/>
              </p:ext>
            </p:extLst>
          </p:nvPr>
        </p:nvGraphicFramePr>
        <p:xfrm>
          <a:off x="1101635" y="5291751"/>
          <a:ext cx="381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101635" y="4839788"/>
            <a:ext cx="7620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45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748935" y="2024743"/>
            <a:ext cx="4293327" cy="1186542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44389" y="4835027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32482" y="2631046"/>
            <a:ext cx="54864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23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32482" y="2144913"/>
            <a:ext cx="3657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87950" y="3090316"/>
            <a:ext cx="46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2481" y="2631046"/>
            <a:ext cx="54864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59633" y="3624888"/>
            <a:ext cx="178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A[j]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7286" y="3634602"/>
            <a:ext cx="537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49356" y="3090316"/>
            <a:ext cx="46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658983" y="3135086"/>
            <a:ext cx="3200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810762" y="3090316"/>
            <a:ext cx="46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4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28126" y="2153620"/>
            <a:ext cx="3657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47862"/>
              </p:ext>
            </p:extLst>
          </p:nvPr>
        </p:nvGraphicFramePr>
        <p:xfrm>
          <a:off x="7685185" y="4839788"/>
          <a:ext cx="3810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54381"/>
              </p:ext>
            </p:extLst>
          </p:nvPr>
        </p:nvGraphicFramePr>
        <p:xfrm>
          <a:off x="7685185" y="5265626"/>
          <a:ext cx="381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10733185" y="4845013"/>
            <a:ext cx="749808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45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7685185" y="4848932"/>
            <a:ext cx="762000" cy="44805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8495381" y="4648938"/>
            <a:ext cx="2976289" cy="142822"/>
          </a:xfrm>
          <a:custGeom>
            <a:avLst/>
            <a:gdLst>
              <a:gd name="connsiteX0" fmla="*/ 0 w 3734440"/>
              <a:gd name="connsiteY0" fmla="*/ 122945 h 122945"/>
              <a:gd name="connsiteX1" fmla="*/ 0 w 3734440"/>
              <a:gd name="connsiteY1" fmla="*/ 0 h 122945"/>
              <a:gd name="connsiteX2" fmla="*/ 3734440 w 3734440"/>
              <a:gd name="connsiteY2" fmla="*/ 0 h 122945"/>
              <a:gd name="connsiteX3" fmla="*/ 3734440 w 3734440"/>
              <a:gd name="connsiteY3" fmla="*/ 92209 h 12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440" h="122945">
                <a:moveTo>
                  <a:pt x="0" y="122945"/>
                </a:moveTo>
                <a:lnTo>
                  <a:pt x="0" y="0"/>
                </a:lnTo>
                <a:lnTo>
                  <a:pt x="3734440" y="0"/>
                </a:lnTo>
                <a:lnTo>
                  <a:pt x="3734440" y="9220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261539" y="4239668"/>
            <a:ext cx="157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A71160"/>
                </a:solidFill>
              </a:rPr>
              <a:t>Unsorted </a:t>
            </a:r>
            <a:r>
              <a:rPr lang="en-US" b="1" dirty="0" smtClean="0">
                <a:solidFill>
                  <a:srgbClr val="A71160"/>
                </a:solidFill>
              </a:rPr>
              <a:t>Array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489166" y="5574267"/>
            <a:ext cx="3043645" cy="27789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424531" y="5855120"/>
            <a:ext cx="90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Swap</a:t>
            </a:r>
            <a:endParaRPr lang="en-US" b="1" dirty="0">
              <a:solidFill>
                <a:srgbClr val="A71160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9205"/>
              </p:ext>
            </p:extLst>
          </p:nvPr>
        </p:nvGraphicFramePr>
        <p:xfrm>
          <a:off x="4364658" y="6035792"/>
          <a:ext cx="3810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4364658" y="6035792"/>
            <a:ext cx="762000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22254" y="6035792"/>
            <a:ext cx="762000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0658" y="6033560"/>
            <a:ext cx="79952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34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6650658" y="6032939"/>
            <a:ext cx="817140" cy="46290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50509" y="6034650"/>
            <a:ext cx="758952" cy="45948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24057" y="6035792"/>
            <a:ext cx="758952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79850" y="6033558"/>
            <a:ext cx="762000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44435" y="3220823"/>
            <a:ext cx="2516776" cy="74811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06223 0.000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4" grpId="0" animBg="1"/>
      <p:bldP spid="25" grpId="0"/>
      <p:bldP spid="26" grpId="0" animBg="1"/>
      <p:bldP spid="28" grpId="0"/>
      <p:bldP spid="29" grpId="0"/>
      <p:bldP spid="30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3" grpId="0" animBg="1"/>
      <p:bldP spid="4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Selection Sort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2"/>
            <a:ext cx="10020300" cy="57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– Example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54232"/>
              </p:ext>
            </p:extLst>
          </p:nvPr>
        </p:nvGraphicFramePr>
        <p:xfrm>
          <a:off x="2580881" y="1528465"/>
          <a:ext cx="521547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38353" y="2286000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8353" y="2286000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1 :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05749"/>
              </p:ext>
            </p:extLst>
          </p:nvPr>
        </p:nvGraphicFramePr>
        <p:xfrm>
          <a:off x="1056881" y="2976264"/>
          <a:ext cx="5215472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40029" y="2514600"/>
            <a:ext cx="213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Unsorted Array</a:t>
            </a:r>
            <a:endParaRPr lang="en-US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82252"/>
              </p:ext>
            </p:extLst>
          </p:nvPr>
        </p:nvGraphicFramePr>
        <p:xfrm>
          <a:off x="1056881" y="3509665"/>
          <a:ext cx="5215472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938353" y="4038600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8353" y="4038600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</a:t>
            </a:r>
            <a:r>
              <a:rPr lang="en-IN" b="1" dirty="0"/>
              <a:t>2</a:t>
            </a:r>
            <a:r>
              <a:rPr lang="en-IN" b="1" dirty="0" smtClean="0"/>
              <a:t> 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89476" y="4632992"/>
                <a:ext cx="1420581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476" y="4632992"/>
                <a:ext cx="14205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166953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0353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12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46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080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14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48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8289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078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22412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1180016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27746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33080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38414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43748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4908289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87290" y="5018748"/>
                <a:ext cx="3631475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400" dirty="0" smtClean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A7116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400" dirty="0" smtClean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90" y="5018748"/>
                <a:ext cx="3631475" cy="1200329"/>
              </a:xfrm>
              <a:prstGeom prst="rect">
                <a:avLst/>
              </a:prstGeom>
              <a:blipFill>
                <a:blip r:embed="rId3"/>
                <a:stretch>
                  <a:fillRect l="-2689" t="-4061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1431162" y="5844989"/>
            <a:ext cx="512862" cy="181854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53473" y="5986646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Shift down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5453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the following elements in Ascending order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37276" y="4632992"/>
                <a:ext cx="2180404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276" y="4632992"/>
                <a:ext cx="2180404" cy="369332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166953" y="5002324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679990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239516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772916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-5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306316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833953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367353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906516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14</a:t>
            </a:r>
            <a:endParaRPr lang="en-US" sz="2400" dirty="0"/>
          </a:p>
        </p:txBody>
      </p:sp>
      <p:sp>
        <p:nvSpPr>
          <p:cNvPr id="42" name="Oval 41"/>
          <p:cNvSpPr/>
          <p:nvPr/>
        </p:nvSpPr>
        <p:spPr>
          <a:xfrm>
            <a:off x="1243153" y="5006789"/>
            <a:ext cx="375237" cy="40880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59310" y="4501172"/>
                <a:ext cx="5334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310" y="4501172"/>
                <a:ext cx="533400" cy="381000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/>
          <p:cNvSpPr/>
          <p:nvPr/>
        </p:nvSpPr>
        <p:spPr>
          <a:xfrm>
            <a:off x="6780992" y="4622940"/>
            <a:ext cx="643226" cy="38943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6780992" y="4953000"/>
            <a:ext cx="6432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75661" y="4948646"/>
            <a:ext cx="533400" cy="56385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04258 -0.0002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3" grpId="0" animBg="1"/>
      <p:bldP spid="34" grpId="0"/>
      <p:bldP spid="34" grpId="1"/>
      <p:bldP spid="35" grpId="0"/>
      <p:bldP spid="35" grpId="1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2" grpId="1" animBg="1"/>
      <p:bldP spid="44" grpId="0"/>
      <p:bldP spid="44" grpId="1"/>
      <p:bldP spid="45" grpId="0" animBg="1"/>
      <p:bldP spid="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</a:t>
            </a:r>
            <a:r>
              <a:rPr lang="en-US" dirty="0"/>
              <a:t>– Example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3 :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25782" y="3593068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2" y="3593068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</a:t>
            </a:r>
            <a:r>
              <a:rPr lang="en-IN" b="1" dirty="0"/>
              <a:t>4</a:t>
            </a:r>
            <a:r>
              <a:rPr lang="en-IN" b="1" dirty="0" smtClean="0"/>
              <a:t> :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276346" y="3988521"/>
                <a:ext cx="1586901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46" y="3988521"/>
                <a:ext cx="15869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270170" y="4372438"/>
                <a:ext cx="3775167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0" y="4372438"/>
                <a:ext cx="3775167" cy="1015663"/>
              </a:xfrm>
              <a:prstGeom prst="rect">
                <a:avLst/>
              </a:prstGeom>
              <a:blipFill>
                <a:blip r:embed="rId3"/>
                <a:stretch>
                  <a:fillRect l="-1777" t="-2994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926983" y="3988521"/>
                <a:ext cx="2133600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983" y="3988521"/>
                <a:ext cx="2133600" cy="369332"/>
              </a:xfrm>
              <a:prstGeom prst="rect">
                <a:avLst/>
              </a:prstGeom>
              <a:blipFill>
                <a:blip r:embed="rId4"/>
                <a:stretch>
                  <a:fillRect l="-284"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289770" y="1603735"/>
                <a:ext cx="1558439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70" y="1603735"/>
                <a:ext cx="155843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322423" y="1987652"/>
                <a:ext cx="3762103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423" y="1987652"/>
                <a:ext cx="3762103" cy="1015663"/>
              </a:xfrm>
              <a:prstGeom prst="rect">
                <a:avLst/>
              </a:prstGeom>
              <a:blipFill>
                <a:blip r:embed="rId6"/>
                <a:stretch>
                  <a:fillRect l="-1621" t="-2994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1114701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648101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890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7224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2558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7892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3226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8560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556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8" name="Rectangle 97"/>
          <p:cNvSpPr/>
          <p:nvPr/>
        </p:nvSpPr>
        <p:spPr>
          <a:xfrm>
            <a:off x="21890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9" name="Rectangle 98"/>
          <p:cNvSpPr/>
          <p:nvPr/>
        </p:nvSpPr>
        <p:spPr>
          <a:xfrm>
            <a:off x="1114701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0" name="Rectangle 99"/>
          <p:cNvSpPr/>
          <p:nvPr/>
        </p:nvSpPr>
        <p:spPr>
          <a:xfrm>
            <a:off x="27224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1" name="Rectangle 100"/>
          <p:cNvSpPr/>
          <p:nvPr/>
        </p:nvSpPr>
        <p:spPr>
          <a:xfrm>
            <a:off x="32558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2" name="Rectangle 101"/>
          <p:cNvSpPr/>
          <p:nvPr/>
        </p:nvSpPr>
        <p:spPr>
          <a:xfrm>
            <a:off x="37892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3" name="Rectangle 102"/>
          <p:cNvSpPr/>
          <p:nvPr/>
        </p:nvSpPr>
        <p:spPr>
          <a:xfrm>
            <a:off x="43226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4" name="Rectangle 103"/>
          <p:cNvSpPr/>
          <p:nvPr/>
        </p:nvSpPr>
        <p:spPr>
          <a:xfrm>
            <a:off x="48560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1114701" y="5002324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6538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1872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27206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-5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2540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78170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31510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8542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14</a:t>
            </a:r>
            <a:endParaRPr lang="en-US" sz="2400" dirty="0"/>
          </a:p>
        </p:txBody>
      </p:sp>
      <p:sp>
        <p:nvSpPr>
          <p:cNvPr id="113" name="Rectangle 112"/>
          <p:cNvSpPr/>
          <p:nvPr/>
        </p:nvSpPr>
        <p:spPr>
          <a:xfrm>
            <a:off x="1114701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648101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890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7224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2558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7892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3226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8560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6556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2" name="Rectangle 121"/>
          <p:cNvSpPr/>
          <p:nvPr/>
        </p:nvSpPr>
        <p:spPr>
          <a:xfrm>
            <a:off x="21890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3" name="Rectangle 122"/>
          <p:cNvSpPr/>
          <p:nvPr/>
        </p:nvSpPr>
        <p:spPr>
          <a:xfrm>
            <a:off x="1114701" y="1908444"/>
            <a:ext cx="533400" cy="56385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7224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5" name="Rectangle 124"/>
          <p:cNvSpPr/>
          <p:nvPr/>
        </p:nvSpPr>
        <p:spPr>
          <a:xfrm>
            <a:off x="32558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6" name="Rectangle 125"/>
          <p:cNvSpPr/>
          <p:nvPr/>
        </p:nvSpPr>
        <p:spPr>
          <a:xfrm>
            <a:off x="37892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7" name="Rectangle 126"/>
          <p:cNvSpPr/>
          <p:nvPr/>
        </p:nvSpPr>
        <p:spPr>
          <a:xfrm>
            <a:off x="43226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8" name="Rectangle 127"/>
          <p:cNvSpPr/>
          <p:nvPr/>
        </p:nvSpPr>
        <p:spPr>
          <a:xfrm>
            <a:off x="48560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1101221" y="3135868"/>
            <a:ext cx="298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No Shift will take place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127764" y="1970830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538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21872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7206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-5</a:t>
            </a:r>
            <a:endParaRPr lang="en-US" sz="24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2540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3781701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315101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8542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14</a:t>
            </a:r>
            <a:endParaRPr lang="en-US" sz="2400" dirty="0"/>
          </a:p>
        </p:txBody>
      </p:sp>
      <p:sp>
        <p:nvSpPr>
          <p:cNvPr id="138" name="Oval 137"/>
          <p:cNvSpPr/>
          <p:nvPr/>
        </p:nvSpPr>
        <p:spPr>
          <a:xfrm>
            <a:off x="1700619" y="1964185"/>
            <a:ext cx="457200" cy="468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244403" y="5002720"/>
            <a:ext cx="457200" cy="468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697704" y="5010233"/>
            <a:ext cx="457200" cy="468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1114229" y="4998816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-5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6989836" y="3988521"/>
            <a:ext cx="819186" cy="389435"/>
          </a:xfrm>
          <a:prstGeom prst="roundRect">
            <a:avLst/>
          </a:prstGeom>
          <a:solidFill>
            <a:srgbClr val="ED524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12583" y="4330332"/>
            <a:ext cx="824901" cy="29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2206303" y="4525486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303" y="4525486"/>
                <a:ext cx="533400" cy="381000"/>
              </a:xfrm>
              <a:prstGeom prst="rect">
                <a:avLst/>
              </a:prstGeom>
              <a:blipFill>
                <a:blip r:embed="rId8"/>
                <a:stretch>
                  <a:fillRect b="-12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1662519" y="1432649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19" y="1432649"/>
                <a:ext cx="533400" cy="381000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Connector 146"/>
          <p:cNvCxnSpPr/>
          <p:nvPr/>
        </p:nvCxnSpPr>
        <p:spPr>
          <a:xfrm>
            <a:off x="7051770" y="1933878"/>
            <a:ext cx="6685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1127178" y="4507006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78" y="4507006"/>
                <a:ext cx="533400" cy="381000"/>
              </a:xfrm>
              <a:prstGeom prst="rect">
                <a:avLst/>
              </a:prstGeom>
              <a:blipFill>
                <a:blip r:embed="rId10"/>
                <a:stretch>
                  <a:fillRect b="-12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Freeform 148"/>
          <p:cNvSpPr/>
          <p:nvPr/>
        </p:nvSpPr>
        <p:spPr>
          <a:xfrm>
            <a:off x="2485051" y="5844989"/>
            <a:ext cx="512862" cy="181854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2207362" y="5986646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Shift down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1951651" y="5844989"/>
            <a:ext cx="512862" cy="181854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1673962" y="5986646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Shift down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153" name="Freeform 152"/>
          <p:cNvSpPr/>
          <p:nvPr/>
        </p:nvSpPr>
        <p:spPr>
          <a:xfrm>
            <a:off x="1378910" y="5737411"/>
            <a:ext cx="512862" cy="181854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1101221" y="5879068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Shift down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1144710" y="4992816"/>
            <a:ext cx="457200" cy="468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4427 0.00023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04218 0.00185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93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4375 -7.40741E-7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93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4427 0.0007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2" grpId="1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2" grpId="0"/>
      <p:bldP spid="143" grpId="0" animBg="1"/>
      <p:bldP spid="145" grpId="0" animBg="1"/>
      <p:bldP spid="145" grpId="1" animBg="1"/>
      <p:bldP spid="145" grpId="2" animBg="1"/>
      <p:bldP spid="146" grpId="0" animBg="1"/>
      <p:bldP spid="146" grpId="1" animBg="1"/>
      <p:bldP spid="148" grpId="0" animBg="1"/>
      <p:bldP spid="149" grpId="0" animBg="1"/>
      <p:bldP spid="149" grpId="1" animBg="1"/>
      <p:bldP spid="150" grpId="0"/>
      <p:bldP spid="150" grpId="1"/>
      <p:bldP spid="151" grpId="0" animBg="1"/>
      <p:bldP spid="151" grpId="1" animBg="1"/>
      <p:bldP spid="152" grpId="0"/>
      <p:bldP spid="152" grpId="1"/>
      <p:bldP spid="153" grpId="0" animBg="1"/>
      <p:bldP spid="153" grpId="1" animBg="1"/>
      <p:bldP spid="154" grpId="0"/>
      <p:bldP spid="154" grpId="1"/>
      <p:bldP spid="79" grpId="0" animBg="1"/>
      <p:bldP spid="79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– Example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2268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5668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66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00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34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068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02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73604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732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23066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1232268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28400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33734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39068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44402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4973604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9" name="Freeform 28"/>
          <p:cNvSpPr/>
          <p:nvPr/>
        </p:nvSpPr>
        <p:spPr>
          <a:xfrm>
            <a:off x="3583678" y="5844988"/>
            <a:ext cx="594530" cy="14318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13468" y="6027840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Shift down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32268" y="5002324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-5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7143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30483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83823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371631" y="5006789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899268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432668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97183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14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1232268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65668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066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400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734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068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402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73604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732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8" name="Rectangle 47"/>
          <p:cNvSpPr/>
          <p:nvPr/>
        </p:nvSpPr>
        <p:spPr>
          <a:xfrm>
            <a:off x="23066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1232268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0" name="Rectangle 49"/>
          <p:cNvSpPr/>
          <p:nvPr/>
        </p:nvSpPr>
        <p:spPr>
          <a:xfrm>
            <a:off x="28400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1" name="Rectangle 50"/>
          <p:cNvSpPr/>
          <p:nvPr/>
        </p:nvSpPr>
        <p:spPr>
          <a:xfrm>
            <a:off x="33734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2" name="Rectangle 51"/>
          <p:cNvSpPr/>
          <p:nvPr/>
        </p:nvSpPr>
        <p:spPr>
          <a:xfrm>
            <a:off x="39068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44402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4" name="Rectangle 53"/>
          <p:cNvSpPr/>
          <p:nvPr/>
        </p:nvSpPr>
        <p:spPr>
          <a:xfrm>
            <a:off x="4973604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227471" y="3052369"/>
            <a:ext cx="298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No Shift will take place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32268" y="1957768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-5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1771431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2304831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2838231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371631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3899268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4432668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4971831" y="1962233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14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2882968" y="1951121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410617" y="5010233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890510" y="5000955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337168" y="5007232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043061" y="4003460"/>
            <a:ext cx="716472" cy="331232"/>
          </a:xfrm>
          <a:prstGeom prst="roundRect">
            <a:avLst/>
          </a:prstGeom>
          <a:solidFill>
            <a:srgbClr val="ED524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5" y="5011684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319668" y="5006788"/>
            <a:ext cx="5276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7029999" y="4310268"/>
            <a:ext cx="71647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832468" y="1461828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68" y="1461828"/>
                <a:ext cx="533400" cy="381000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/>
          <p:nvPr/>
        </p:nvCxnSpPr>
        <p:spPr>
          <a:xfrm>
            <a:off x="6990810" y="1920814"/>
            <a:ext cx="7792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3373404" y="4472102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404" y="4472102"/>
                <a:ext cx="533400" cy="381000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306604" y="4442937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604" y="4442937"/>
                <a:ext cx="533400" cy="381000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Freeform 75"/>
          <p:cNvSpPr/>
          <p:nvPr/>
        </p:nvSpPr>
        <p:spPr>
          <a:xfrm>
            <a:off x="3076139" y="5848616"/>
            <a:ext cx="594530" cy="14318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705929" y="6031468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Shift down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2542739" y="5848616"/>
            <a:ext cx="594530" cy="14318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172529" y="6031468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Shift down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5 :</a:t>
            </a:r>
            <a:endParaRPr lang="en-US" b="1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525782" y="3736761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25782" y="3736761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6 :</a:t>
            </a:r>
            <a:endParaRPr lang="en-US" b="1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289409" y="3975459"/>
                <a:ext cx="1586901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09" y="3975459"/>
                <a:ext cx="158690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322423" y="4450816"/>
                <a:ext cx="3775167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423" y="4450816"/>
                <a:ext cx="3775167" cy="1015663"/>
              </a:xfrm>
              <a:prstGeom prst="rect">
                <a:avLst/>
              </a:prstGeom>
              <a:blipFill>
                <a:blip r:embed="rId6"/>
                <a:stretch>
                  <a:fillRect l="-1616" t="-2994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903033" y="3975459"/>
                <a:ext cx="2133600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33" y="3975459"/>
                <a:ext cx="2133600" cy="369332"/>
              </a:xfrm>
              <a:prstGeom prst="rect">
                <a:avLst/>
              </a:prstGeom>
              <a:blipFill>
                <a:blip r:embed="rId7"/>
                <a:stretch>
                  <a:fillRect l="-284"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289409" y="1603735"/>
                <a:ext cx="1558440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09" y="1603735"/>
                <a:ext cx="15584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322423" y="1987652"/>
                <a:ext cx="3762103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423" y="1987652"/>
                <a:ext cx="3762103" cy="1015663"/>
              </a:xfrm>
              <a:prstGeom prst="rect">
                <a:avLst/>
              </a:prstGeom>
              <a:blipFill>
                <a:blip r:embed="rId9"/>
                <a:stretch>
                  <a:fillRect l="-1621" t="-2994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0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04362 0.00023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3933 0.00208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04375 -7.40741E-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04375 4.44444E-6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04232 0.00278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/>
      <p:bldP spid="30" grpId="1"/>
      <p:bldP spid="31" grpId="0"/>
      <p:bldP spid="32" grpId="0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/>
      <p:bldP spid="72" grpId="0" animBg="1"/>
      <p:bldP spid="72" grpId="1" animBg="1"/>
      <p:bldP spid="74" grpId="0" animBg="1"/>
      <p:bldP spid="74" grpId="2" animBg="1"/>
      <p:bldP spid="74" grpId="3" animBg="1"/>
      <p:bldP spid="75" grpId="0" animBg="1"/>
      <p:bldP spid="75" grpId="2" animBg="1"/>
      <p:bldP spid="75" grpId="3" animBg="1"/>
      <p:bldP spid="76" grpId="0" animBg="1"/>
      <p:bldP spid="76" grpId="1" animBg="1"/>
      <p:bldP spid="77" grpId="0"/>
      <p:bldP spid="77" grpId="1"/>
      <p:bldP spid="78" grpId="0" animBg="1"/>
      <p:bldP spid="78" grpId="1" animBg="1"/>
      <p:bldP spid="79" grpId="0"/>
      <p:bldP spid="79" grpId="1"/>
      <p:bldP spid="81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– Example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693" y="1252559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7 :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25782" y="3736761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2" y="3736761"/>
            <a:ext cx="8967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/>
              <a:t>Step 8 :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1693" y="1250462"/>
            <a:ext cx="11064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14701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48101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90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24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58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92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226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56037" y="5463989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56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21890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1114701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27224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32558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37892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43226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4856037" y="4953000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0" name="Freeform 29"/>
          <p:cNvSpPr/>
          <p:nvPr/>
        </p:nvSpPr>
        <p:spPr>
          <a:xfrm>
            <a:off x="4552665" y="5836435"/>
            <a:ext cx="553891" cy="171192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76517" y="6087071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Shift down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4701" y="5002324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6538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1872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7206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540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78170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315101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854264" y="5006789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14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1114701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48101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890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224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558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892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26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56037" y="2419433"/>
            <a:ext cx="533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556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21890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0" name="Rectangle 49"/>
          <p:cNvSpPr/>
          <p:nvPr/>
        </p:nvSpPr>
        <p:spPr>
          <a:xfrm>
            <a:off x="1114701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1" name="Rectangle 50"/>
          <p:cNvSpPr/>
          <p:nvPr/>
        </p:nvSpPr>
        <p:spPr>
          <a:xfrm>
            <a:off x="27224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2" name="Rectangle 51"/>
          <p:cNvSpPr/>
          <p:nvPr/>
        </p:nvSpPr>
        <p:spPr>
          <a:xfrm>
            <a:off x="32558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37892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4" name="Rectangle 53"/>
          <p:cNvSpPr/>
          <p:nvPr/>
        </p:nvSpPr>
        <p:spPr>
          <a:xfrm>
            <a:off x="43226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5" name="Rectangle 54"/>
          <p:cNvSpPr/>
          <p:nvPr/>
        </p:nvSpPr>
        <p:spPr>
          <a:xfrm>
            <a:off x="4856037" y="1908444"/>
            <a:ext cx="533400" cy="5638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114701" y="1957768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-5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16538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21872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27206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2540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3781701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4315101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4854264" y="1962233"/>
            <a:ext cx="52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14</a:t>
            </a:r>
            <a:endParaRPr lang="en-US" sz="2400" dirty="0"/>
          </a:p>
        </p:txBody>
      </p:sp>
      <p:sp>
        <p:nvSpPr>
          <p:cNvPr id="64" name="Oval 63"/>
          <p:cNvSpPr/>
          <p:nvPr/>
        </p:nvSpPr>
        <p:spPr>
          <a:xfrm>
            <a:off x="3827337" y="1957409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54087" y="5000955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000900" y="4038775"/>
            <a:ext cx="805673" cy="331232"/>
          </a:xfrm>
          <a:prstGeom prst="roundRect">
            <a:avLst/>
          </a:prstGeom>
          <a:solidFill>
            <a:srgbClr val="ED524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30739" y="4991100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7020121" y="4323987"/>
            <a:ext cx="7315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293050" y="1957409"/>
            <a:ext cx="457200" cy="46886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6980929" y="1640560"/>
            <a:ext cx="830057" cy="331232"/>
          </a:xfrm>
          <a:prstGeom prst="roundRect">
            <a:avLst/>
          </a:prstGeom>
          <a:solidFill>
            <a:srgbClr val="ED524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038509" y="2838508"/>
            <a:ext cx="581392" cy="181492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687867" y="3058477"/>
            <a:ext cx="12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A71160"/>
                </a:solidFill>
              </a:rPr>
              <a:t>Shift down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06526" y="1959429"/>
            <a:ext cx="4911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4323805" y="4990014"/>
            <a:ext cx="4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14</a:t>
            </a:r>
            <a:endParaRPr 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838617" y="1437010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617" y="1437010"/>
                <a:ext cx="533400" cy="381000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4391301" y="4492556"/>
                <a:ext cx="5334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b="1" i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301" y="4492556"/>
                <a:ext cx="533400" cy="381000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6990810" y="1920814"/>
            <a:ext cx="7792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276346" y="4437753"/>
                <a:ext cx="3775167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46" y="4437753"/>
                <a:ext cx="3775167" cy="1015663"/>
              </a:xfrm>
              <a:prstGeom prst="rect">
                <a:avLst/>
              </a:prstGeom>
              <a:blipFill>
                <a:blip r:embed="rId4"/>
                <a:stretch>
                  <a:fillRect l="-1777" t="-3593"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289409" y="1603735"/>
                <a:ext cx="1558440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09" y="1603735"/>
                <a:ext cx="15584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322423" y="2026841"/>
                <a:ext cx="3762103" cy="1015663"/>
              </a:xfrm>
              <a:prstGeom prst="rect">
                <a:avLst/>
              </a:prstGeom>
              <a:solidFill>
                <a:srgbClr val="FCE0E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while</a:t>
                </a:r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solidFill>
                          <a:srgbClr val="A711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A711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A71160"/>
                    </a:solidFill>
                  </a:rPr>
                  <a:t> </a:t>
                </a:r>
                <a:r>
                  <a:rPr lang="en-US" sz="2000" dirty="0">
                    <a:solidFill>
                      <a:srgbClr val="A7116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do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A711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A7116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</m:oMath>
                  </m:oMathPara>
                </a14:m>
                <a:endParaRPr lang="en-US" sz="20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423" y="2026841"/>
                <a:ext cx="3762103" cy="1015663"/>
              </a:xfrm>
              <a:prstGeom prst="rect">
                <a:avLst/>
              </a:prstGeom>
              <a:blipFill>
                <a:blip r:embed="rId8"/>
                <a:stretch>
                  <a:fillRect l="-1621" t="-2994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le 77"/>
          <p:cNvSpPr/>
          <p:nvPr/>
        </p:nvSpPr>
        <p:spPr>
          <a:xfrm>
            <a:off x="7149205" y="2048739"/>
            <a:ext cx="941056" cy="357663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70" y="1603735"/>
                <a:ext cx="2180749" cy="369332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ounded Rectangle 78"/>
          <p:cNvSpPr/>
          <p:nvPr/>
        </p:nvSpPr>
        <p:spPr>
          <a:xfrm>
            <a:off x="7110021" y="4454435"/>
            <a:ext cx="941056" cy="357663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276346" y="4001584"/>
                <a:ext cx="1586901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46" y="4001584"/>
                <a:ext cx="158690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903033" y="4001584"/>
                <a:ext cx="2133600" cy="36933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033" y="4001584"/>
                <a:ext cx="2133600" cy="369332"/>
              </a:xfrm>
              <a:prstGeom prst="rect">
                <a:avLst/>
              </a:prstGeom>
              <a:blipFill>
                <a:blip r:embed="rId11"/>
                <a:stretch>
                  <a:fillRect l="-284" b="-11111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5564777" y="6008914"/>
            <a:ext cx="393192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90E4F"/>
                </a:solidFill>
              </a:rPr>
              <a:t>The entire array is sorted now.</a:t>
            </a:r>
            <a:endParaRPr lang="en-US" sz="2400" dirty="0">
              <a:solidFill>
                <a:srgbClr val="890E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4531 0.0002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04427 0.0009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9090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4453 0.00208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04883 0.00278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8" grpId="1"/>
      <p:bldP spid="39" grpId="0"/>
      <p:bldP spid="39" grpId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1" grpId="1"/>
      <p:bldP spid="62" grpId="0"/>
      <p:bldP spid="62" grpId="1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70" grpId="0" animBg="1"/>
      <p:bldP spid="70" grpId="1" animBg="1"/>
      <p:bldP spid="71" grpId="0" animBg="1"/>
      <p:bldP spid="72" grpId="0" animBg="1"/>
      <p:bldP spid="72" grpId="1" animBg="1"/>
      <p:bldP spid="73" grpId="0"/>
      <p:bldP spid="73" grpId="1"/>
      <p:bldP spid="74" grpId="0"/>
      <p:bldP spid="75" grpId="0"/>
      <p:bldP spid="76" grpId="0" animBg="1"/>
      <p:bldP spid="76" grpId="2" animBg="1"/>
      <p:bldP spid="76" grpId="3" animBg="1"/>
      <p:bldP spid="77" grpId="0" animBg="1"/>
      <p:bldP spid="77" grpId="1" animBg="1"/>
      <p:bldP spid="90" grpId="0" animBg="1"/>
      <p:bldP spid="81" grpId="0" animBg="1"/>
      <p:bldP spid="82" grpId="0" animBg="1"/>
      <p:bldP spid="78" grpId="0" animBg="1"/>
      <p:bldP spid="83" grpId="0" animBg="1"/>
      <p:bldP spid="79" grpId="0" animBg="1"/>
      <p:bldP spid="87" grpId="0" animBg="1"/>
      <p:bldP spid="89" grpId="0" animBg="1"/>
      <p:bldP spid="8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- Algorithm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</a:t>
            </a:r>
            <a:r>
              <a:rPr lang="en-I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</a:t>
            </a:r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</a:t>
            </a:r>
            <a:r>
              <a:rPr lang="en-I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</a:t>
            </a:r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IN" b="1" dirty="0" smtClean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IN" b="1" dirty="0" smtClean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Algorithm</a:t>
            </a: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IN" b="1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Insertion_Sort</a:t>
            </a: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(T[1,…,n])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pt-BR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 ← 2 to n </a:t>
            </a: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x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T[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];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j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←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 – 1;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endParaRPr lang="en-IN" sz="2400" dirty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914400" lvl="2" indent="0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while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x &lt; T[j]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j &gt; 0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T[j+1]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 T[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j];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j – 1;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T[j+1]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x;</a:t>
            </a:r>
            <a:endParaRPr lang="en-IN" b="1" dirty="0" smtClean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23757" y="2898417"/>
            <a:ext cx="5828849" cy="265176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37359" y="4121461"/>
            <a:ext cx="2890221" cy="82296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/>
              <p:cNvSpPr/>
              <p:nvPr/>
            </p:nvSpPr>
            <p:spPr>
              <a:xfrm>
                <a:off x="6266330" y="2666872"/>
                <a:ext cx="762000" cy="457200"/>
              </a:xfrm>
              <a:prstGeom prst="wedgeRoundRectCallout">
                <a:avLst>
                  <a:gd name="adj1" fmla="val -73975"/>
                  <a:gd name="adj2" fmla="val 34885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4" name="Rounded 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30" y="2666872"/>
                <a:ext cx="762000" cy="457200"/>
              </a:xfrm>
              <a:prstGeom prst="wedgeRoundRectCallout">
                <a:avLst>
                  <a:gd name="adj1" fmla="val -73975"/>
                  <a:gd name="adj2" fmla="val 34885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ular Callout 34"/>
              <p:cNvSpPr/>
              <p:nvPr/>
            </p:nvSpPr>
            <p:spPr>
              <a:xfrm>
                <a:off x="4836952" y="4266963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ED52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ED52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rgbClr val="ED52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ED524F"/>
                  </a:solidFill>
                </a:endParaRPr>
              </a:p>
            </p:txBody>
          </p:sp>
        </mc:Choice>
        <mc:Fallback xmlns="">
          <p:sp>
            <p:nvSpPr>
              <p:cNvPr id="35" name="Rounded 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952" y="4266963"/>
                <a:ext cx="914400" cy="457200"/>
              </a:xfrm>
              <a:prstGeom prst="wedgeRoundRectCallout">
                <a:avLst>
                  <a:gd name="adj1" fmla="val -71901"/>
                  <a:gd name="adj2" fmla="val -1516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24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Algorithm – Best Case Analysis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369" y="863444"/>
            <a:ext cx="11929641" cy="5590565"/>
          </a:xfrm>
          <a:solidFill>
            <a:srgbClr val="424242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Input: Array </a:t>
            </a:r>
            <a:r>
              <a:rPr lang="en-I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</a:t>
            </a:r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I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# Output: Sorted array </a:t>
            </a:r>
            <a:r>
              <a:rPr lang="en-I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</a:t>
            </a:r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IN" b="1" dirty="0" smtClean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IN" b="1" dirty="0" smtClean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Algorithm</a:t>
            </a: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IN" b="1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Insertion_Sort</a:t>
            </a:r>
            <a:r>
              <a:rPr lang="en-IN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(T[1,…,n])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pt-BR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 ← 2 to n </a:t>
            </a:r>
            <a:r>
              <a:rPr lang="pt-BR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x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T[</a:t>
            </a:r>
            <a:r>
              <a:rPr lang="en-IN" sz="2400" dirty="0" err="1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];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j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←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i – 1;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endParaRPr lang="en-IN" sz="2400" dirty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914400" lvl="2" indent="0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while 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x &lt; T[j]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pt-BR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j &gt; 0 </a:t>
            </a:r>
            <a:r>
              <a:rPr lang="pt-BR" sz="2400" b="1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do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T[j+1]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 T[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j];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j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j – 1;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T[j+1] </a:t>
            </a:r>
            <a:r>
              <a:rPr lang="en-IN" sz="2400" dirty="0">
                <a:solidFill>
                  <a:srgbClr val="FBD9EB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onsolas" pitchFamily="49" charset="0"/>
              </a:rPr>
              <a:t>←</a:t>
            </a:r>
            <a:r>
              <a:rPr lang="en-IN" sz="2400" dirty="0">
                <a:solidFill>
                  <a:srgbClr val="FBD9EB"/>
                </a:solidFill>
                <a:latin typeface="Consolas" pitchFamily="49" charset="0"/>
                <a:cs typeface="Consolas" pitchFamily="49" charset="0"/>
              </a:rPr>
              <a:t> x;</a:t>
            </a:r>
            <a:endParaRPr lang="en-IN" b="1" dirty="0" smtClean="0">
              <a:solidFill>
                <a:srgbClr val="FBD9EB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23757" y="2898417"/>
            <a:ext cx="5828849" cy="265176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142309" y="3690386"/>
            <a:ext cx="1397726" cy="411350"/>
          </a:xfrm>
          <a:prstGeom prst="roundRect">
            <a:avLst/>
          </a:prstGeom>
          <a:noFill/>
          <a:ln w="28575">
            <a:solidFill>
              <a:srgbClr val="ED5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67176" y="226768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34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8467176" y="2648680"/>
            <a:ext cx="533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45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8467176" y="3029680"/>
            <a:ext cx="533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59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8467176" y="150568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7176" y="188668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4052" y="1881083"/>
            <a:ext cx="91440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x=23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80706" y="2266588"/>
            <a:ext cx="118872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T[j]=23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0706" y="2652093"/>
            <a:ext cx="118872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T[j]=34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80706" y="3037597"/>
            <a:ext cx="118872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T[j]=45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8025" y="1881083"/>
            <a:ext cx="607859" cy="36576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IN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IN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8025" y="2266588"/>
            <a:ext cx="607859" cy="36576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IN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=3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3939" y="2652093"/>
            <a:ext cx="607859" cy="36576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IN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=4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53939" y="3037597"/>
            <a:ext cx="607859" cy="36576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IN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IN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=5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30935" y="1001486"/>
            <a:ext cx="920445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accent3"/>
                </a:solidFill>
              </a:rPr>
              <a:t>Pass 1 :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80706" y="1881083"/>
            <a:ext cx="118872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T[j]=12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64052" y="2266588"/>
            <a:ext cx="91440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x=34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4052" y="2652093"/>
            <a:ext cx="91440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x=45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64052" y="3037597"/>
            <a:ext cx="914400" cy="36576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rgbClr val="FCE0E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x=59</a:t>
            </a:r>
            <a:endParaRPr lang="en-US" sz="2000" dirty="0">
              <a:solidFill>
                <a:srgbClr val="FCE0E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25"/>
              <p:cNvSpPr/>
              <p:nvPr/>
            </p:nvSpPr>
            <p:spPr>
              <a:xfrm>
                <a:off x="6266330" y="2666872"/>
                <a:ext cx="762000" cy="457200"/>
              </a:xfrm>
              <a:prstGeom prst="wedgeRoundRectCallout">
                <a:avLst>
                  <a:gd name="adj1" fmla="val -73975"/>
                  <a:gd name="adj2" fmla="val 34885"/>
                  <a:gd name="adj3" fmla="val 16667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6" name="Rounded 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30" y="2666872"/>
                <a:ext cx="762000" cy="457200"/>
              </a:xfrm>
              <a:prstGeom prst="wedgeRoundRectCallout">
                <a:avLst>
                  <a:gd name="adj1" fmla="val -73975"/>
                  <a:gd name="adj2" fmla="val 34885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63842" y="3662344"/>
                <a:ext cx="4088675" cy="1986506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just">
                  <a:buClr>
                    <a:schemeClr val="tx1"/>
                  </a:buClr>
                </a:pPr>
                <a:r>
                  <a:rPr lang="en-US" sz="2400" dirty="0" smtClean="0">
                    <a:solidFill>
                      <a:srgbClr val="FBD9EB"/>
                    </a:solidFill>
                  </a:rPr>
                  <a:t>The best case time complexity of Insertion sort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sz="2400" i="1" dirty="0" smtClean="0">
                  <a:solidFill>
                    <a:srgbClr val="FBD9EB"/>
                  </a:solidFill>
                </a:endParaRPr>
              </a:p>
              <a:p>
                <a:pPr algn="just">
                  <a:buClr>
                    <a:schemeClr val="tx1"/>
                  </a:buClr>
                </a:pPr>
                <a:r>
                  <a:rPr lang="en-US" sz="2400" dirty="0" smtClean="0">
                    <a:solidFill>
                      <a:srgbClr val="FBD9EB"/>
                    </a:solidFill>
                  </a:rPr>
                  <a:t>The average and worst case time complexity </a:t>
                </a:r>
                <a:r>
                  <a:rPr lang="en-US" sz="2400" smtClean="0">
                    <a:solidFill>
                      <a:srgbClr val="FBD9EB"/>
                    </a:solidFill>
                  </a:rPr>
                  <a:t>of Insertion </a:t>
                </a:r>
                <a:r>
                  <a:rPr lang="en-US" sz="2400" dirty="0" smtClean="0">
                    <a:solidFill>
                      <a:srgbClr val="FBD9EB"/>
                    </a:solidFill>
                  </a:rPr>
                  <a:t>sort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2" y="3662344"/>
                <a:ext cx="4088675" cy="1986506"/>
              </a:xfrm>
              <a:prstGeom prst="rect">
                <a:avLst/>
              </a:prstGeom>
              <a:blipFill>
                <a:blip r:embed="rId3"/>
                <a:stretch>
                  <a:fillRect l="-2080" t="-1829" r="-2080" b="-4878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6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524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524F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524F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524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&amp; Heap Sort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complexity of an algorithm quantifies the </a:t>
            </a:r>
            <a:r>
              <a:rPr lang="en-US" dirty="0">
                <a:solidFill>
                  <a:srgbClr val="A71160"/>
                </a:solidFill>
              </a:rPr>
              <a:t>amount of time taken by an algorithm </a:t>
            </a:r>
            <a:r>
              <a:rPr lang="en-US" dirty="0"/>
              <a:t>to run as a function of the length of the input.</a:t>
            </a:r>
          </a:p>
          <a:p>
            <a:r>
              <a:rPr lang="en-US" dirty="0" smtClean="0"/>
              <a:t>Running </a:t>
            </a:r>
            <a:r>
              <a:rPr lang="en-US" dirty="0"/>
              <a:t>time of an algorithm depends upon,</a:t>
            </a:r>
          </a:p>
          <a:p>
            <a:pPr marL="1001712" lvl="1" indent="-457200">
              <a:buFont typeface="+mj-lt"/>
              <a:buAutoNum type="arabicPeriod"/>
            </a:pPr>
            <a:r>
              <a:rPr lang="en-US" dirty="0">
                <a:solidFill>
                  <a:srgbClr val="A71160"/>
                </a:solidFill>
              </a:rPr>
              <a:t>Input Size</a:t>
            </a:r>
          </a:p>
          <a:p>
            <a:pPr marL="1001712" lvl="1" indent="-457200">
              <a:buFont typeface="+mj-lt"/>
              <a:buAutoNum type="arabicPeriod"/>
            </a:pPr>
            <a:r>
              <a:rPr lang="en-US" dirty="0">
                <a:solidFill>
                  <a:srgbClr val="A71160"/>
                </a:solidFill>
              </a:rPr>
              <a:t>Nature of Input</a:t>
            </a:r>
          </a:p>
          <a:p>
            <a:r>
              <a:rPr lang="en-US" dirty="0"/>
              <a:t>Generally time </a:t>
            </a:r>
            <a:r>
              <a:rPr lang="en-US" dirty="0">
                <a:solidFill>
                  <a:srgbClr val="A71160"/>
                </a:solidFill>
              </a:rPr>
              <a:t>grows</a:t>
            </a:r>
            <a:r>
              <a:rPr lang="en-US" dirty="0"/>
              <a:t> with the size of input, for example, sorting 100 numbers will take less time than sorting of 10,000 numbers.</a:t>
            </a:r>
          </a:p>
          <a:p>
            <a:r>
              <a:rPr lang="en-US" dirty="0"/>
              <a:t>So, running time of an algorithm is usually measured </a:t>
            </a:r>
            <a:r>
              <a:rPr lang="en-US" dirty="0">
                <a:solidFill>
                  <a:srgbClr val="A71160"/>
                </a:solidFill>
              </a:rPr>
              <a:t>as a function of input size</a:t>
            </a:r>
            <a:r>
              <a:rPr lang="en-US" dirty="0"/>
              <a:t>.</a:t>
            </a:r>
          </a:p>
          <a:p>
            <a:r>
              <a:rPr lang="en-US" dirty="0" smtClean="0"/>
              <a:t>Instead </a:t>
            </a:r>
            <a:r>
              <a:rPr lang="en-US" dirty="0"/>
              <a:t>of measuring actual time required in executing each statement in the code, we consider </a:t>
            </a:r>
            <a:r>
              <a:rPr lang="en-US" dirty="0">
                <a:solidFill>
                  <a:srgbClr val="A71160"/>
                </a:solidFill>
              </a:rPr>
              <a:t>how many times </a:t>
            </a:r>
            <a:r>
              <a:rPr lang="en-US" dirty="0"/>
              <a:t>each </a:t>
            </a:r>
            <a:r>
              <a:rPr lang="en-US" dirty="0" smtClean="0"/>
              <a:t>statement is executed.</a:t>
            </a:r>
          </a:p>
          <a:p>
            <a:r>
              <a:rPr lang="en-US" dirty="0" smtClean="0"/>
              <a:t>So, in </a:t>
            </a:r>
            <a:r>
              <a:rPr lang="en-US" dirty="0"/>
              <a:t>theoretical computation of time complexity, running time is measured in terms of number of </a:t>
            </a:r>
            <a:r>
              <a:rPr lang="en-US" dirty="0">
                <a:solidFill>
                  <a:srgbClr val="A71160"/>
                </a:solidFill>
              </a:rPr>
              <a:t>steps/primitive operations </a:t>
            </a:r>
            <a:r>
              <a:rPr lang="en-US" dirty="0"/>
              <a:t>performed.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heap data structure is a binary tree with the following two properties.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 is a complete binary tree: Each level of the tree is completely filled, except possibly the bottom level. At this level it is filled from left to right</a:t>
            </a:r>
            <a:r>
              <a:rPr lang="en-US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It satisfies the </a:t>
            </a:r>
            <a:r>
              <a:rPr lang="en-US" sz="2200" b="1" dirty="0"/>
              <a:t>heap order </a:t>
            </a:r>
            <a:r>
              <a:rPr lang="en-US" sz="2200" dirty="0"/>
              <a:t>property: </a:t>
            </a:r>
            <a:r>
              <a:rPr lang="en-US" dirty="0"/>
              <a:t>the data item stored in each node is </a:t>
            </a:r>
            <a:r>
              <a:rPr lang="en-US" b="1" dirty="0"/>
              <a:t>greater than or equal to </a:t>
            </a:r>
            <a:r>
              <a:rPr lang="en-US" dirty="0"/>
              <a:t>the data item stored in its children node.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85099" y="3045086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832254" y="3864427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90E4F"/>
                </a:solidFill>
              </a:rPr>
              <a:t>b</a:t>
            </a:r>
            <a:endParaRPr lang="en-US" sz="2400" b="1" dirty="0">
              <a:solidFill>
                <a:srgbClr val="890E4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579" y="3864427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90E4F"/>
                </a:solidFill>
              </a:rPr>
              <a:t>c</a:t>
            </a:r>
            <a:endParaRPr lang="en-US" sz="2400" b="1" dirty="0">
              <a:solidFill>
                <a:srgbClr val="890E4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5596" y="475694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90E4F"/>
                </a:solidFill>
              </a:rPr>
              <a:t>d</a:t>
            </a:r>
            <a:endParaRPr lang="en-US" sz="2400" b="1" dirty="0">
              <a:solidFill>
                <a:srgbClr val="890E4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24288" y="475694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90E4F"/>
                </a:solidFill>
              </a:rPr>
              <a:t>e</a:t>
            </a:r>
            <a:endParaRPr lang="en-US" sz="2400" b="1" dirty="0">
              <a:solidFill>
                <a:srgbClr val="890E4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20556" y="475694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90E4F"/>
                </a:solidFill>
              </a:rPr>
              <a:t>f</a:t>
            </a:r>
            <a:endParaRPr lang="en-US" sz="2400" b="1" dirty="0">
              <a:solidFill>
                <a:srgbClr val="890E4F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  <a:endCxn id="5" idx="0"/>
          </p:cNvCxnSpPr>
          <p:nvPr/>
        </p:nvCxnSpPr>
        <p:spPr>
          <a:xfrm flipH="1">
            <a:off x="1060854" y="3435331"/>
            <a:ext cx="291200" cy="4290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0"/>
          </p:cNvCxnSpPr>
          <p:nvPr/>
        </p:nvCxnSpPr>
        <p:spPr>
          <a:xfrm>
            <a:off x="1675344" y="3435331"/>
            <a:ext cx="284835" cy="4290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0"/>
          </p:cNvCxnSpPr>
          <p:nvPr/>
        </p:nvCxnSpPr>
        <p:spPr>
          <a:xfrm flipH="1">
            <a:off x="554196" y="4254672"/>
            <a:ext cx="345013" cy="5022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8" idx="0"/>
          </p:cNvCxnSpPr>
          <p:nvPr/>
        </p:nvCxnSpPr>
        <p:spPr>
          <a:xfrm>
            <a:off x="1222499" y="4254672"/>
            <a:ext cx="330389" cy="5022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9" idx="0"/>
          </p:cNvCxnSpPr>
          <p:nvPr/>
        </p:nvCxnSpPr>
        <p:spPr>
          <a:xfrm>
            <a:off x="2121824" y="4254672"/>
            <a:ext cx="327332" cy="5022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9817" y="5543625"/>
            <a:ext cx="2965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71160"/>
                </a:solidFill>
              </a:rPr>
              <a:t>Binary Tree but not a Heap</a:t>
            </a:r>
            <a:endParaRPr lang="en-US" sz="2000" dirty="0">
              <a:solidFill>
                <a:srgbClr val="A711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3133" y="5543625"/>
            <a:ext cx="306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71160"/>
                </a:solidFill>
              </a:rPr>
              <a:t>Complete Binary Tree - Heap</a:t>
            </a:r>
            <a:endParaRPr lang="en-US" sz="2000" dirty="0">
              <a:solidFill>
                <a:srgbClr val="A711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 rot="19694728">
            <a:off x="1886782" y="3764032"/>
            <a:ext cx="640080" cy="1554480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581997">
            <a:off x="4854015" y="3828756"/>
            <a:ext cx="640080" cy="1554480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89709" y="3045086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90E4F"/>
                </a:solidFill>
              </a:rPr>
              <a:t>a</a:t>
            </a:r>
          </a:p>
        </p:txBody>
      </p:sp>
      <p:sp>
        <p:nvSpPr>
          <p:cNvPr id="60" name="Oval 59"/>
          <p:cNvSpPr/>
          <p:nvPr/>
        </p:nvSpPr>
        <p:spPr>
          <a:xfrm>
            <a:off x="3936864" y="385136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90E4F"/>
                </a:solidFill>
              </a:rPr>
              <a:t>b</a:t>
            </a:r>
            <a:endParaRPr lang="en-US" sz="2400" b="1" dirty="0">
              <a:solidFill>
                <a:srgbClr val="890E4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66818" y="3903615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90E4F"/>
                </a:solidFill>
              </a:rPr>
              <a:t>c</a:t>
            </a:r>
            <a:endParaRPr lang="en-US" sz="2400" b="1" dirty="0">
              <a:solidFill>
                <a:srgbClr val="890E4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560835" y="478307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90E4F"/>
                </a:solidFill>
              </a:rPr>
              <a:t>d</a:t>
            </a:r>
            <a:endParaRPr lang="en-US" sz="2400" b="1" dirty="0">
              <a:solidFill>
                <a:srgbClr val="890E4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285206" y="478307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90E4F"/>
                </a:solidFill>
              </a:rPr>
              <a:t>e</a:t>
            </a:r>
            <a:endParaRPr lang="en-US" sz="2400" b="1" dirty="0">
              <a:solidFill>
                <a:srgbClr val="890E4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881028" y="478307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90E4F"/>
                </a:solidFill>
              </a:rPr>
              <a:t>f</a:t>
            </a:r>
            <a:endParaRPr lang="en-US" sz="2400" b="1" dirty="0">
              <a:solidFill>
                <a:srgbClr val="890E4F"/>
              </a:solidFill>
            </a:endParaRPr>
          </a:p>
        </p:txBody>
      </p:sp>
      <p:cxnSp>
        <p:nvCxnSpPr>
          <p:cNvPr id="65" name="Straight Arrow Connector 64"/>
          <p:cNvCxnSpPr>
            <a:stCxn id="59" idx="3"/>
            <a:endCxn id="60" idx="0"/>
          </p:cNvCxnSpPr>
          <p:nvPr/>
        </p:nvCxnSpPr>
        <p:spPr>
          <a:xfrm flipH="1">
            <a:off x="4165464" y="3435331"/>
            <a:ext cx="291200" cy="4160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9" idx="5"/>
            <a:endCxn id="61" idx="0"/>
          </p:cNvCxnSpPr>
          <p:nvPr/>
        </p:nvCxnSpPr>
        <p:spPr>
          <a:xfrm>
            <a:off x="4779954" y="3435331"/>
            <a:ext cx="415464" cy="4682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0" idx="3"/>
            <a:endCxn id="62" idx="0"/>
          </p:cNvCxnSpPr>
          <p:nvPr/>
        </p:nvCxnSpPr>
        <p:spPr>
          <a:xfrm flipH="1">
            <a:off x="3789435" y="4241609"/>
            <a:ext cx="214384" cy="54146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5"/>
            <a:endCxn id="63" idx="0"/>
          </p:cNvCxnSpPr>
          <p:nvPr/>
        </p:nvCxnSpPr>
        <p:spPr>
          <a:xfrm>
            <a:off x="4327109" y="4241609"/>
            <a:ext cx="186697" cy="54146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1" idx="4"/>
            <a:endCxn id="64" idx="0"/>
          </p:cNvCxnSpPr>
          <p:nvPr/>
        </p:nvCxnSpPr>
        <p:spPr>
          <a:xfrm flipH="1">
            <a:off x="5109628" y="4360815"/>
            <a:ext cx="85790" cy="42225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764289" y="3045086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9</a:t>
            </a:r>
          </a:p>
        </p:txBody>
      </p:sp>
      <p:sp>
        <p:nvSpPr>
          <p:cNvPr id="31" name="Oval 30"/>
          <p:cNvSpPr/>
          <p:nvPr/>
        </p:nvSpPr>
        <p:spPr>
          <a:xfrm>
            <a:off x="7154689" y="385136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90E4F"/>
                </a:solidFill>
              </a:rPr>
              <a:t>6</a:t>
            </a:r>
          </a:p>
        </p:txBody>
      </p:sp>
      <p:sp>
        <p:nvSpPr>
          <p:cNvPr id="32" name="Oval 31"/>
          <p:cNvSpPr/>
          <p:nvPr/>
        </p:nvSpPr>
        <p:spPr>
          <a:xfrm>
            <a:off x="8332019" y="385136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90E4F"/>
                </a:solidFill>
              </a:rPr>
              <a:t>7</a:t>
            </a:r>
            <a:endParaRPr lang="en-US" sz="2000" b="1" dirty="0">
              <a:solidFill>
                <a:srgbClr val="890E4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08844" y="4804215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90E4F"/>
                </a:solidFill>
              </a:rPr>
              <a:t>2</a:t>
            </a:r>
            <a:endParaRPr lang="en-US" sz="2000" b="1" dirty="0">
              <a:solidFill>
                <a:srgbClr val="890E4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584785" y="4796133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90E4F"/>
                </a:solidFill>
              </a:rPr>
              <a:t>4</a:t>
            </a:r>
            <a:endParaRPr lang="en-US" sz="2000" b="1" dirty="0">
              <a:solidFill>
                <a:srgbClr val="890E4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128217" y="4796133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90E4F"/>
                </a:solidFill>
              </a:rPr>
              <a:t>8</a:t>
            </a:r>
            <a:endParaRPr lang="en-US" sz="2000" b="1" dirty="0">
              <a:solidFill>
                <a:srgbClr val="890E4F"/>
              </a:solidFill>
            </a:endParaRPr>
          </a:p>
        </p:txBody>
      </p:sp>
      <p:cxnSp>
        <p:nvCxnSpPr>
          <p:cNvPr id="36" name="Straight Arrow Connector 35"/>
          <p:cNvCxnSpPr>
            <a:stCxn id="30" idx="3"/>
            <a:endCxn id="31" idx="0"/>
          </p:cNvCxnSpPr>
          <p:nvPr/>
        </p:nvCxnSpPr>
        <p:spPr>
          <a:xfrm flipH="1">
            <a:off x="7383289" y="3435331"/>
            <a:ext cx="447955" cy="4160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5"/>
            <a:endCxn id="32" idx="0"/>
          </p:cNvCxnSpPr>
          <p:nvPr/>
        </p:nvCxnSpPr>
        <p:spPr>
          <a:xfrm>
            <a:off x="8154534" y="3435331"/>
            <a:ext cx="406085" cy="4160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3"/>
            <a:endCxn id="33" idx="0"/>
          </p:cNvCxnSpPr>
          <p:nvPr/>
        </p:nvCxnSpPr>
        <p:spPr>
          <a:xfrm flipH="1">
            <a:off x="6837444" y="4241609"/>
            <a:ext cx="384200" cy="562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5"/>
            <a:endCxn id="34" idx="0"/>
          </p:cNvCxnSpPr>
          <p:nvPr/>
        </p:nvCxnSpPr>
        <p:spPr>
          <a:xfrm>
            <a:off x="7544934" y="4241609"/>
            <a:ext cx="268451" cy="5545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4"/>
            <a:endCxn id="35" idx="0"/>
          </p:cNvCxnSpPr>
          <p:nvPr/>
        </p:nvCxnSpPr>
        <p:spPr>
          <a:xfrm flipH="1">
            <a:off x="8356817" y="4308564"/>
            <a:ext cx="203802" cy="48756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10858" y="5543625"/>
            <a:ext cx="132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71160"/>
                </a:solidFill>
              </a:rPr>
              <a:t>Not a Heap</a:t>
            </a:r>
            <a:endParaRPr lang="en-US" sz="2000" dirty="0">
              <a:solidFill>
                <a:srgbClr val="A7116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512467" y="3045086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90E4F"/>
                </a:solidFill>
              </a:rPr>
              <a:t>9</a:t>
            </a:r>
            <a:endParaRPr lang="en-US" sz="2000" b="1" dirty="0">
              <a:solidFill>
                <a:srgbClr val="890E4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824491" y="385136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90E4F"/>
                </a:solidFill>
              </a:rPr>
              <a:t>6</a:t>
            </a:r>
            <a:endParaRPr lang="en-US" sz="2000" b="1" dirty="0">
              <a:solidFill>
                <a:srgbClr val="890E4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302145" y="3851364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90E4F"/>
                </a:solidFill>
              </a:rPr>
              <a:t>7</a:t>
            </a:r>
            <a:endParaRPr lang="en-US" sz="2000" b="1" dirty="0">
              <a:solidFill>
                <a:srgbClr val="890E4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9330897" y="4804215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90E4F"/>
                </a:solidFill>
              </a:rPr>
              <a:t>2</a:t>
            </a:r>
            <a:endParaRPr lang="en-US" sz="2000" b="1" dirty="0">
              <a:solidFill>
                <a:srgbClr val="890E4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309550" y="4804215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90E4F"/>
                </a:solidFill>
              </a:rPr>
              <a:t>4</a:t>
            </a:r>
            <a:endParaRPr lang="en-US" sz="2000" b="1" dirty="0">
              <a:solidFill>
                <a:srgbClr val="890E4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1145478" y="4804215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90E4F"/>
                </a:solidFill>
              </a:rPr>
              <a:t>1</a:t>
            </a:r>
            <a:endParaRPr lang="en-US" sz="2000" b="1" dirty="0">
              <a:solidFill>
                <a:srgbClr val="890E4F"/>
              </a:solidFill>
            </a:endParaRPr>
          </a:p>
        </p:txBody>
      </p:sp>
      <p:cxnSp>
        <p:nvCxnSpPr>
          <p:cNvPr id="48" name="Straight Arrow Connector 47"/>
          <p:cNvCxnSpPr>
            <a:stCxn id="42" idx="3"/>
            <a:endCxn id="43" idx="0"/>
          </p:cNvCxnSpPr>
          <p:nvPr/>
        </p:nvCxnSpPr>
        <p:spPr>
          <a:xfrm flipH="1">
            <a:off x="10053091" y="3435331"/>
            <a:ext cx="526331" cy="4160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2" idx="5"/>
            <a:endCxn id="44" idx="1"/>
          </p:cNvCxnSpPr>
          <p:nvPr/>
        </p:nvCxnSpPr>
        <p:spPr>
          <a:xfrm>
            <a:off x="10902712" y="3435331"/>
            <a:ext cx="466388" cy="4829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3"/>
            <a:endCxn id="45" idx="0"/>
          </p:cNvCxnSpPr>
          <p:nvPr/>
        </p:nvCxnSpPr>
        <p:spPr>
          <a:xfrm flipH="1">
            <a:off x="9559497" y="4241609"/>
            <a:ext cx="331949" cy="562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5"/>
            <a:endCxn id="46" idx="0"/>
          </p:cNvCxnSpPr>
          <p:nvPr/>
        </p:nvCxnSpPr>
        <p:spPr>
          <a:xfrm>
            <a:off x="10214736" y="4241609"/>
            <a:ext cx="323414" cy="562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4" idx="4"/>
            <a:endCxn id="47" idx="0"/>
          </p:cNvCxnSpPr>
          <p:nvPr/>
        </p:nvCxnSpPr>
        <p:spPr>
          <a:xfrm flipH="1">
            <a:off x="11374078" y="4308564"/>
            <a:ext cx="156667" cy="49565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535781" y="5543625"/>
            <a:ext cx="90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A71160"/>
                </a:solidFill>
              </a:rPr>
              <a:t>Heap </a:t>
            </a:r>
            <a:endParaRPr lang="en-US" sz="2000" dirty="0">
              <a:solidFill>
                <a:srgbClr val="A7116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627634">
            <a:off x="8153361" y="3793047"/>
            <a:ext cx="640080" cy="1554480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856152" y="3824729"/>
            <a:ext cx="2286000" cy="15544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945906" y="3745035"/>
            <a:ext cx="1021976" cy="16741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6396449" y="2690948"/>
            <a:ext cx="0" cy="3474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11629" y="2677885"/>
            <a:ext cx="11168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6107 -0.12176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/>
      <p:bldP spid="27" grpId="0"/>
      <p:bldP spid="28" grpId="0" animBg="1"/>
      <p:bldP spid="29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/>
      <p:bldP spid="54" grpId="0" animBg="1"/>
      <p:bldP spid="55" grpId="0" animBg="1"/>
      <p:bldP spid="55" grpId="1" animBg="1"/>
      <p:bldP spid="55" grpId="2" animBg="1"/>
      <p:bldP spid="56" grpId="0" animBg="1"/>
      <p:bldP spid="56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Representation of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Heap can be implemented using an Array.</a:t>
            </a:r>
          </a:p>
          <a:p>
            <a:r>
              <a:rPr lang="en-US" dirty="0"/>
              <a:t>An array 𝐴 that represents a heap is an object with two attributes: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𝑙𝑒𝑛𝑔𝑡ℎ[𝐴], which is the number of elements in the array,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ℎ𝑒𝑎𝑝−𝑠𝑖𝑧𝑒[𝐴], the number of elements in the heap stored within array 𝐴</a:t>
            </a:r>
          </a:p>
        </p:txBody>
      </p:sp>
      <p:sp>
        <p:nvSpPr>
          <p:cNvPr id="4" name="Oval 3"/>
          <p:cNvSpPr/>
          <p:nvPr/>
        </p:nvSpPr>
        <p:spPr>
          <a:xfrm>
            <a:off x="2986320" y="2747554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16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6260" y="3730566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14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29070" y="3730566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10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8348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8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92417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7</a:t>
            </a:r>
            <a:endParaRPr lang="en-US" sz="2000" b="1" dirty="0">
              <a:solidFill>
                <a:srgbClr val="A71160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0"/>
          </p:cNvCxnSpPr>
          <p:nvPr/>
        </p:nvCxnSpPr>
        <p:spPr>
          <a:xfrm flipH="1">
            <a:off x="2366300" y="3293896"/>
            <a:ext cx="713758" cy="4366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6" idx="0"/>
          </p:cNvCxnSpPr>
          <p:nvPr/>
        </p:nvCxnSpPr>
        <p:spPr>
          <a:xfrm>
            <a:off x="3532662" y="3293896"/>
            <a:ext cx="816448" cy="4366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0"/>
          </p:cNvCxnSpPr>
          <p:nvPr/>
        </p:nvCxnSpPr>
        <p:spPr>
          <a:xfrm flipH="1">
            <a:off x="1388388" y="4276908"/>
            <a:ext cx="751610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5"/>
            <a:endCxn id="8" idx="0"/>
          </p:cNvCxnSpPr>
          <p:nvPr/>
        </p:nvCxnSpPr>
        <p:spPr>
          <a:xfrm>
            <a:off x="2592602" y="4276908"/>
            <a:ext cx="419855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14" idx="0"/>
          </p:cNvCxnSpPr>
          <p:nvPr/>
        </p:nvCxnSpPr>
        <p:spPr>
          <a:xfrm flipH="1">
            <a:off x="3761391" y="4276908"/>
            <a:ext cx="361417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41351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9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20263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3</a:t>
            </a:r>
            <a:endParaRPr lang="en-US" sz="2000" b="1" dirty="0">
              <a:solidFill>
                <a:srgbClr val="A71160"/>
              </a:solidFill>
            </a:endParaRPr>
          </a:p>
        </p:txBody>
      </p:sp>
      <p:cxnSp>
        <p:nvCxnSpPr>
          <p:cNvPr id="16" name="Straight Arrow Connector 15"/>
          <p:cNvCxnSpPr>
            <a:stCxn id="6" idx="5"/>
            <a:endCxn id="15" idx="0"/>
          </p:cNvCxnSpPr>
          <p:nvPr/>
        </p:nvCxnSpPr>
        <p:spPr>
          <a:xfrm>
            <a:off x="4575412" y="4276908"/>
            <a:ext cx="464891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23470" y="5748535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2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79153" y="5748535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4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79133" y="5748535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1</a:t>
            </a:r>
            <a:endParaRPr lang="en-US" sz="2000" b="1" dirty="0">
              <a:solidFill>
                <a:srgbClr val="A71160"/>
              </a:solidFill>
            </a:endParaRPr>
          </a:p>
        </p:txBody>
      </p:sp>
      <p:cxnSp>
        <p:nvCxnSpPr>
          <p:cNvPr id="20" name="Straight Arrow Connector 19"/>
          <p:cNvCxnSpPr>
            <a:stCxn id="7" idx="3"/>
            <a:endCxn id="17" idx="0"/>
          </p:cNvCxnSpPr>
          <p:nvPr/>
        </p:nvCxnSpPr>
        <p:spPr>
          <a:xfrm flipH="1">
            <a:off x="543510" y="5240781"/>
            <a:ext cx="618576" cy="5077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18" idx="0"/>
          </p:cNvCxnSpPr>
          <p:nvPr/>
        </p:nvCxnSpPr>
        <p:spPr>
          <a:xfrm>
            <a:off x="1614690" y="5240781"/>
            <a:ext cx="384503" cy="5077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9" idx="0"/>
          </p:cNvCxnSpPr>
          <p:nvPr/>
        </p:nvCxnSpPr>
        <p:spPr>
          <a:xfrm flipH="1">
            <a:off x="2699173" y="5334519"/>
            <a:ext cx="313284" cy="414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6271641" y="5717964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6818467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7362514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898161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8433808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969455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9505102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10040749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10576396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11121005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437623" y="4673500"/>
            <a:ext cx="3108960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71160"/>
                </a:solidFill>
              </a:rPr>
              <a:t>Array representation of heap</a:t>
            </a:r>
            <a:endParaRPr lang="en-US" sz="2000" dirty="0">
              <a:solidFill>
                <a:srgbClr val="A71160"/>
              </a:solidFill>
            </a:endParaRPr>
          </a:p>
        </p:txBody>
      </p:sp>
      <p:sp>
        <p:nvSpPr>
          <p:cNvPr id="35" name="Right Brace 34"/>
          <p:cNvSpPr/>
          <p:nvPr/>
        </p:nvSpPr>
        <p:spPr>
          <a:xfrm rot="16200000">
            <a:off x="8739632" y="2746396"/>
            <a:ext cx="424404" cy="5303520"/>
          </a:xfrm>
          <a:prstGeom prst="rightBrac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14250" y="5883259"/>
            <a:ext cx="904728" cy="461665"/>
          </a:xfrm>
          <a:prstGeom prst="rect">
            <a:avLst/>
          </a:prstGeom>
          <a:noFill/>
          <a:ln>
            <a:solidFill>
              <a:srgbClr val="4242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Heap 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5965375" y="2560320"/>
            <a:ext cx="0" cy="3840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5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34" grpId="0" animBg="1"/>
      <p:bldP spid="35" grpId="0" animBg="1"/>
      <p:bldP spid="3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Representation of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array 𝐴, that represents a heap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length[𝐴] = heap-size[𝐴]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any node 𝒊 the parent node is 𝒊/𝟐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any node 𝒋, its left child is 𝟐𝒋 and right child is 𝟐𝒋+𝟏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86320" y="2747554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16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6260" y="3730566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14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29070" y="3730566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10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43159" y="4680992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8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92417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7</a:t>
            </a:r>
            <a:endParaRPr lang="en-US" sz="2000" b="1" dirty="0">
              <a:solidFill>
                <a:srgbClr val="A71160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0"/>
          </p:cNvCxnSpPr>
          <p:nvPr/>
        </p:nvCxnSpPr>
        <p:spPr>
          <a:xfrm flipH="1">
            <a:off x="2366300" y="3293896"/>
            <a:ext cx="713758" cy="4366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  <a:endCxn id="6" idx="0"/>
          </p:cNvCxnSpPr>
          <p:nvPr/>
        </p:nvCxnSpPr>
        <p:spPr>
          <a:xfrm>
            <a:off x="3532662" y="3293896"/>
            <a:ext cx="816448" cy="4366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0"/>
          </p:cNvCxnSpPr>
          <p:nvPr/>
        </p:nvCxnSpPr>
        <p:spPr>
          <a:xfrm flipH="1">
            <a:off x="1563199" y="4276908"/>
            <a:ext cx="576799" cy="4040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5"/>
            <a:endCxn id="8" idx="0"/>
          </p:cNvCxnSpPr>
          <p:nvPr/>
        </p:nvCxnSpPr>
        <p:spPr>
          <a:xfrm>
            <a:off x="2592602" y="4276908"/>
            <a:ext cx="419855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14" idx="0"/>
          </p:cNvCxnSpPr>
          <p:nvPr/>
        </p:nvCxnSpPr>
        <p:spPr>
          <a:xfrm flipH="1">
            <a:off x="3761391" y="4276908"/>
            <a:ext cx="361417" cy="417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41351" y="4694439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9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58898" y="4721333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3</a:t>
            </a:r>
            <a:endParaRPr lang="en-US" sz="2000" b="1" dirty="0">
              <a:solidFill>
                <a:srgbClr val="A71160"/>
              </a:solidFill>
            </a:endParaRPr>
          </a:p>
        </p:txBody>
      </p:sp>
      <p:cxnSp>
        <p:nvCxnSpPr>
          <p:cNvPr id="16" name="Straight Arrow Connector 15"/>
          <p:cNvCxnSpPr>
            <a:stCxn id="6" idx="5"/>
            <a:endCxn id="15" idx="0"/>
          </p:cNvCxnSpPr>
          <p:nvPr/>
        </p:nvCxnSpPr>
        <p:spPr>
          <a:xfrm>
            <a:off x="4575412" y="4276908"/>
            <a:ext cx="303526" cy="4444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40328" y="5721641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2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79153" y="5748535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4</a:t>
            </a:r>
            <a:endParaRPr lang="en-US" sz="2000" b="1" dirty="0">
              <a:solidFill>
                <a:srgbClr val="A7116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79133" y="5748535"/>
            <a:ext cx="640080" cy="6400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A71160"/>
                </a:solidFill>
              </a:rPr>
              <a:t>1</a:t>
            </a:r>
            <a:endParaRPr lang="en-US" sz="2000" b="1" dirty="0">
              <a:solidFill>
                <a:srgbClr val="A71160"/>
              </a:solidFill>
            </a:endParaRPr>
          </a:p>
        </p:txBody>
      </p:sp>
      <p:cxnSp>
        <p:nvCxnSpPr>
          <p:cNvPr id="20" name="Straight Arrow Connector 19"/>
          <p:cNvCxnSpPr>
            <a:stCxn id="7" idx="3"/>
            <a:endCxn id="17" idx="0"/>
          </p:cNvCxnSpPr>
          <p:nvPr/>
        </p:nvCxnSpPr>
        <p:spPr>
          <a:xfrm flipH="1">
            <a:off x="960368" y="5227334"/>
            <a:ext cx="376529" cy="49430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  <a:endCxn id="18" idx="0"/>
          </p:cNvCxnSpPr>
          <p:nvPr/>
        </p:nvCxnSpPr>
        <p:spPr>
          <a:xfrm>
            <a:off x="1789501" y="5227334"/>
            <a:ext cx="209692" cy="52120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9" idx="0"/>
          </p:cNvCxnSpPr>
          <p:nvPr/>
        </p:nvCxnSpPr>
        <p:spPr>
          <a:xfrm flipH="1">
            <a:off x="2699173" y="5334519"/>
            <a:ext cx="313284" cy="4140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6271641" y="5717964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6818467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7362514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898161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8433808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969455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9505102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10040749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10576396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11121005" y="5715001"/>
          <a:ext cx="539556" cy="5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86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14250" y="5883259"/>
            <a:ext cx="904728" cy="461665"/>
          </a:xfrm>
          <a:prstGeom prst="rect">
            <a:avLst/>
          </a:prstGeom>
          <a:noFill/>
          <a:ln>
            <a:solidFill>
              <a:srgbClr val="4242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Heap 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5965375" y="2560320"/>
            <a:ext cx="0" cy="3840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88975" y="5354626"/>
              <a:ext cx="542114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115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591686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  <a:gridCol w="553547">
                      <a:extLst>
                        <a:ext uri="{9D8B030D-6E8A-4147-A177-3AD203B41FA5}">
                          <a16:colId xmlns:a16="http://schemas.microsoft.com/office/drawing/2014/main" xmlns="" val="3972179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557384"/>
                  </p:ext>
                </p:extLst>
              </p:nvPr>
            </p:nvGraphicFramePr>
            <p:xfrm>
              <a:off x="6288975" y="5354626"/>
              <a:ext cx="542114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2115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591686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  <a:gridCol w="553547">
                      <a:extLst>
                        <a:ext uri="{9D8B030D-6E8A-4147-A177-3AD203B41FA5}">
                          <a16:colId xmlns:a16="http://schemas.microsoft.com/office/drawing/2014/main" val="3972179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1753" r="-725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1364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4943" r="-60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0227" r="-5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16092" r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9091" r="-3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9091" r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8391" r="-10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80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56318" y="2641161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318" y="2641161"/>
                <a:ext cx="3048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36455" y="3550347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55" y="3550347"/>
                <a:ext cx="3048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53507" y="3550347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07" y="3550347"/>
                <a:ext cx="3048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01120" y="4576468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20" y="4576468"/>
                <a:ext cx="30480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51348" y="4576468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348" y="4576468"/>
                <a:ext cx="3048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86466" y="4576468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66" y="4576468"/>
                <a:ext cx="30480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30863" y="4536126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863" y="4536126"/>
                <a:ext cx="30480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6849" y="5544979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9" y="5544979"/>
                <a:ext cx="30480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26391" y="5585320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91" y="5585320"/>
                <a:ext cx="30480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41170" y="5558426"/>
                <a:ext cx="4856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170" y="5558426"/>
                <a:ext cx="48560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17914" y="2493742"/>
                <a:ext cx="504264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A71160"/>
                    </a:solidFill>
                  </a:rPr>
                  <a:t>For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 smtClean="0">
                    <a:solidFill>
                      <a:srgbClr val="A71160"/>
                    </a:solidFill>
                  </a:rPr>
                  <a:t>, parent node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4/2=2</m:t>
                    </m:r>
                  </m:oMath>
                </a14:m>
                <a:endParaRPr lang="en-US" sz="24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14" y="2493742"/>
                <a:ext cx="5042647" cy="461665"/>
              </a:xfrm>
              <a:prstGeom prst="rect">
                <a:avLst/>
              </a:prstGeom>
              <a:blipFill>
                <a:blip r:embed="rId13"/>
                <a:stretch>
                  <a:fillRect l="-193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64126" y="3316976"/>
                <a:ext cx="5096435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A71160"/>
                    </a:solidFill>
                  </a:rPr>
                  <a:t>For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 smtClean="0">
                    <a:solidFill>
                      <a:srgbClr val="A71160"/>
                    </a:solidFill>
                  </a:rPr>
                  <a:t>, </a:t>
                </a:r>
              </a:p>
              <a:p>
                <a:r>
                  <a:rPr lang="en-US" sz="2400" dirty="0" smtClean="0">
                    <a:solidFill>
                      <a:srgbClr val="A71160"/>
                    </a:solidFill>
                  </a:rPr>
                  <a:t>Left child node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2∗4= </m:t>
                    </m:r>
                  </m:oMath>
                </a14:m>
                <a:r>
                  <a:rPr lang="en-US" sz="2400" dirty="0" smtClean="0">
                    <a:solidFill>
                      <a:srgbClr val="A71160"/>
                    </a:solidFill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dirty="0" smtClean="0">
                  <a:solidFill>
                    <a:srgbClr val="A71160"/>
                  </a:solidFill>
                </a:endParaRPr>
              </a:p>
              <a:p>
                <a:r>
                  <a:rPr lang="en-US" sz="2400" dirty="0" smtClean="0">
                    <a:solidFill>
                      <a:srgbClr val="A71160"/>
                    </a:solidFill>
                  </a:rPr>
                  <a:t>Right child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2∗4+1= </m:t>
                    </m:r>
                  </m:oMath>
                </a14:m>
                <a:r>
                  <a:rPr lang="en-US" sz="2400" dirty="0" smtClean="0">
                    <a:solidFill>
                      <a:srgbClr val="A71160"/>
                    </a:solidFill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7116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126" y="3316976"/>
                <a:ext cx="5096435" cy="1200329"/>
              </a:xfrm>
              <a:prstGeom prst="rect">
                <a:avLst/>
              </a:prstGeom>
              <a:blipFill>
                <a:blip r:embed="rId14"/>
                <a:stretch>
                  <a:fillRect l="-1914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6817659" y="5701552"/>
            <a:ext cx="548640" cy="594360"/>
          </a:xfrm>
          <a:prstGeom prst="rect">
            <a:avLst/>
          </a:prstGeom>
          <a:solidFill>
            <a:srgbClr val="42424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14</a:t>
            </a:r>
            <a:endParaRPr lang="en-US" sz="2400" dirty="0"/>
          </a:p>
        </p:txBody>
      </p:sp>
      <p:sp>
        <p:nvSpPr>
          <p:cNvPr id="65" name="Rectangle 64"/>
          <p:cNvSpPr/>
          <p:nvPr/>
        </p:nvSpPr>
        <p:spPr>
          <a:xfrm>
            <a:off x="7884459" y="5701552"/>
            <a:ext cx="548640" cy="594360"/>
          </a:xfrm>
          <a:prstGeom prst="rect">
            <a:avLst/>
          </a:prstGeom>
          <a:solidFill>
            <a:srgbClr val="ED524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031504" y="5701552"/>
            <a:ext cx="548640" cy="594360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2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582836" y="5701552"/>
            <a:ext cx="548640" cy="59436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4</a:t>
            </a:r>
            <a:endParaRPr lang="en-US" sz="2400" dirty="0">
              <a:solidFill>
                <a:srgbClr val="A71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524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E0E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BC145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9" grpId="0" animBg="1"/>
      <p:bldP spid="50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Heap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499" y="990600"/>
            <a:ext cx="6902631" cy="103414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Max-Heap</a:t>
            </a:r>
            <a:r>
              <a:rPr lang="en-US" dirty="0"/>
              <a:t> − Where the value of the root node is </a:t>
            </a:r>
            <a:r>
              <a:rPr lang="en-US" dirty="0">
                <a:solidFill>
                  <a:srgbClr val="A71160"/>
                </a:solidFill>
              </a:rPr>
              <a:t>greater than or equal to </a:t>
            </a:r>
            <a:r>
              <a:rPr lang="en-US" dirty="0"/>
              <a:t>either of its children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355815" y="899159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746215" y="1813559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223869" y="1818620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7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52621" y="2880359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2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231274" y="2911110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67202" y="2911110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11" name="Straight Arrow Connector 10"/>
          <p:cNvCxnSpPr>
            <a:stCxn id="5" idx="3"/>
            <a:endCxn id="6" idx="0"/>
          </p:cNvCxnSpPr>
          <p:nvPr/>
        </p:nvCxnSpPr>
        <p:spPr>
          <a:xfrm flipH="1">
            <a:off x="9051015" y="1419485"/>
            <a:ext cx="394074" cy="3940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5"/>
            <a:endCxn id="7" idx="1"/>
          </p:cNvCxnSpPr>
          <p:nvPr/>
        </p:nvCxnSpPr>
        <p:spPr>
          <a:xfrm>
            <a:off x="9876141" y="1419485"/>
            <a:ext cx="437002" cy="4884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0"/>
          </p:cNvCxnSpPr>
          <p:nvPr/>
        </p:nvCxnSpPr>
        <p:spPr>
          <a:xfrm flipH="1">
            <a:off x="8557421" y="2333885"/>
            <a:ext cx="278068" cy="5464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9" idx="0"/>
          </p:cNvCxnSpPr>
          <p:nvPr/>
        </p:nvCxnSpPr>
        <p:spPr>
          <a:xfrm>
            <a:off x="9266541" y="2333885"/>
            <a:ext cx="269533" cy="5772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10" idx="0"/>
          </p:cNvCxnSpPr>
          <p:nvPr/>
        </p:nvCxnSpPr>
        <p:spPr>
          <a:xfrm flipH="1">
            <a:off x="10372002" y="2428220"/>
            <a:ext cx="156667" cy="4828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" y="3657600"/>
            <a:ext cx="11155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30589" y="1055915"/>
            <a:ext cx="0" cy="25908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75908" y="3653245"/>
            <a:ext cx="0" cy="25908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7422" y="3820886"/>
            <a:ext cx="7495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Min-Heap</a:t>
            </a:r>
            <a:r>
              <a:rPr lang="en-US" sz="2400" dirty="0"/>
              <a:t> − Where the value of the root node is </a:t>
            </a:r>
            <a:r>
              <a:rPr lang="en-US" sz="2400" dirty="0">
                <a:solidFill>
                  <a:srgbClr val="A71160"/>
                </a:solidFill>
              </a:rPr>
              <a:t>less than or equal to </a:t>
            </a:r>
            <a:r>
              <a:rPr lang="en-US" sz="2400" dirty="0"/>
              <a:t>either of its children.</a:t>
            </a:r>
          </a:p>
          <a:p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1888210" y="3779249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78610" y="4693649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56264" y="4698710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4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5016" y="5760449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6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63669" y="5791200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7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99597" y="5791200"/>
            <a:ext cx="6096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9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6" name="Straight Arrow Connector 25"/>
          <p:cNvCxnSpPr>
            <a:stCxn id="20" idx="3"/>
            <a:endCxn id="21" idx="0"/>
          </p:cNvCxnSpPr>
          <p:nvPr/>
        </p:nvCxnSpPr>
        <p:spPr>
          <a:xfrm flipH="1">
            <a:off x="1583410" y="4299575"/>
            <a:ext cx="394074" cy="3940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5"/>
            <a:endCxn id="22" idx="1"/>
          </p:cNvCxnSpPr>
          <p:nvPr/>
        </p:nvCxnSpPr>
        <p:spPr>
          <a:xfrm>
            <a:off x="2408536" y="4299575"/>
            <a:ext cx="437002" cy="4884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3"/>
            <a:endCxn id="23" idx="0"/>
          </p:cNvCxnSpPr>
          <p:nvPr/>
        </p:nvCxnSpPr>
        <p:spPr>
          <a:xfrm flipH="1">
            <a:off x="1089816" y="5213975"/>
            <a:ext cx="278068" cy="5464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5"/>
            <a:endCxn id="24" idx="0"/>
          </p:cNvCxnSpPr>
          <p:nvPr/>
        </p:nvCxnSpPr>
        <p:spPr>
          <a:xfrm>
            <a:off x="1798936" y="5213975"/>
            <a:ext cx="269533" cy="5772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4"/>
            <a:endCxn id="25" idx="0"/>
          </p:cNvCxnSpPr>
          <p:nvPr/>
        </p:nvCxnSpPr>
        <p:spPr>
          <a:xfrm flipH="1">
            <a:off x="2904397" y="5308310"/>
            <a:ext cx="156667" cy="4828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Build the </a:t>
            </a:r>
            <a:r>
              <a:rPr lang="en-US" dirty="0">
                <a:solidFill>
                  <a:srgbClr val="A71160"/>
                </a:solidFill>
              </a:rPr>
              <a:t>complete binary tree </a:t>
            </a:r>
            <a:r>
              <a:rPr lang="en-US" dirty="0"/>
              <a:t>using given elements.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dirty="0">
                <a:solidFill>
                  <a:srgbClr val="A71160"/>
                </a:solidFill>
              </a:rPr>
              <a:t>Max-heap</a:t>
            </a:r>
            <a:r>
              <a:rPr lang="en-US" dirty="0"/>
              <a:t> to sort in ascending order.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Once the heap is created, </a:t>
            </a:r>
            <a:r>
              <a:rPr lang="en-US" dirty="0">
                <a:solidFill>
                  <a:srgbClr val="A71160"/>
                </a:solidFill>
              </a:rPr>
              <a:t>swap</a:t>
            </a:r>
            <a:r>
              <a:rPr lang="en-US" dirty="0"/>
              <a:t> the last node with the root node and </a:t>
            </a:r>
            <a:r>
              <a:rPr lang="en-US" dirty="0">
                <a:solidFill>
                  <a:srgbClr val="A71160"/>
                </a:solidFill>
              </a:rPr>
              <a:t>delete</a:t>
            </a:r>
            <a:r>
              <a:rPr lang="en-US" dirty="0"/>
              <a:t> the last node from the heap.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dirty="0">
                <a:solidFill>
                  <a:srgbClr val="A71160"/>
                </a:solidFill>
              </a:rPr>
              <a:t>step 2 and 3 </a:t>
            </a:r>
            <a:r>
              <a:rPr lang="en-US" dirty="0"/>
              <a:t>until the heap is empty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the following elements in Ascending order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9874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801332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609594" y="2303041"/>
            <a:ext cx="4049507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1 : Create Complete Binary Tree </a:t>
            </a:r>
            <a:endParaRPr lang="en-US" sz="2000" b="1" dirty="0"/>
          </a:p>
        </p:txBody>
      </p:sp>
      <p:sp>
        <p:nvSpPr>
          <p:cNvPr id="10" name="Up Arrow 9"/>
          <p:cNvSpPr/>
          <p:nvPr/>
        </p:nvSpPr>
        <p:spPr>
          <a:xfrm>
            <a:off x="730616" y="3887917"/>
            <a:ext cx="304800" cy="369332"/>
          </a:xfrm>
          <a:prstGeom prst="upArrow">
            <a:avLst/>
          </a:prstGeom>
          <a:noFill/>
          <a:ln w="19050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420896" y="3887917"/>
            <a:ext cx="304800" cy="369332"/>
          </a:xfrm>
          <a:prstGeom prst="upArrow">
            <a:avLst/>
          </a:prstGeom>
          <a:noFill/>
          <a:ln w="19050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2125007" y="3887917"/>
            <a:ext cx="304800" cy="369332"/>
          </a:xfrm>
          <a:prstGeom prst="upArrow">
            <a:avLst/>
          </a:prstGeom>
          <a:noFill/>
          <a:ln w="19050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2720390" y="3887917"/>
            <a:ext cx="304800" cy="369332"/>
          </a:xfrm>
          <a:prstGeom prst="upArrow">
            <a:avLst/>
          </a:prstGeom>
          <a:noFill/>
          <a:ln w="19050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13" idx="5"/>
            <a:endCxn id="32" idx="0"/>
          </p:cNvCxnSpPr>
          <p:nvPr/>
        </p:nvCxnSpPr>
        <p:spPr>
          <a:xfrm>
            <a:off x="6744738" y="4106960"/>
            <a:ext cx="299204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723902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A71160"/>
                </a:solidFill>
              </a:rPr>
              <a:t>Now, a binary tree is created and we have to convert it into a Heap.</a:t>
            </a:r>
            <a:endParaRPr lang="en-US" sz="2400" dirty="0">
              <a:solidFill>
                <a:srgbClr val="A71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05664 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05664 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022E-16 L 0.04818 0.000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022E-16 L 0.04817 0.000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3" grpId="0" animBg="1"/>
      <p:bldP spid="14" grpId="0" animBg="1"/>
      <p:bldP spid="14" grpId="1" animBg="1"/>
      <p:bldP spid="14" grpId="2" animBg="1"/>
      <p:bldP spid="16" grpId="0" animBg="1"/>
      <p:bldP spid="20" grpId="0" animBg="1"/>
      <p:bldP spid="20" grpId="1" animBg="1"/>
      <p:bldP spid="20" grpId="2" animBg="1"/>
      <p:bldP spid="22" grpId="0" animBg="1"/>
      <p:bldP spid="30" grpId="0" animBg="1"/>
      <p:bldP spid="30" grpId="1" animBg="1"/>
      <p:bldP spid="30" grpId="2" animBg="1"/>
      <p:bldP spid="32" grpId="0" animBg="1"/>
      <p:bldP spid="3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the following elements in Ascending order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9874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1" name="Straight Connector 30"/>
          <p:cNvCxnSpPr>
            <a:stCxn id="13" idx="5"/>
            <a:endCxn id="32" idx="0"/>
          </p:cNvCxnSpPr>
          <p:nvPr/>
        </p:nvCxnSpPr>
        <p:spPr>
          <a:xfrm>
            <a:off x="6744738" y="4106960"/>
            <a:ext cx="299204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723902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594" y="2303041"/>
            <a:ext cx="278153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2 : Create Max Heap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A71160"/>
                </a:solidFill>
              </a:rPr>
              <a:t>In a Max Heap, parent </a:t>
            </a:r>
            <a:r>
              <a:rPr lang="en-US" sz="2400" dirty="0">
                <a:solidFill>
                  <a:srgbClr val="A71160"/>
                </a:solidFill>
              </a:rPr>
              <a:t>node is always greater than or equal to the child nodes</a:t>
            </a:r>
            <a:r>
              <a:rPr lang="en-US" sz="2400" dirty="0" smtClean="0">
                <a:solidFill>
                  <a:srgbClr val="A71160"/>
                </a:solidFill>
              </a:rPr>
              <a:t>.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27" name="Freeform 11"/>
          <p:cNvSpPr>
            <a:spLocks/>
          </p:cNvSpPr>
          <p:nvPr/>
        </p:nvSpPr>
        <p:spPr bwMode="auto">
          <a:xfrm rot="221630">
            <a:off x="6332546" y="2922545"/>
            <a:ext cx="317782" cy="396079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6866964" y="3281082"/>
            <a:ext cx="269875" cy="409575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067800" y="269926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 is greater than 4</a:t>
            </a:r>
          </a:p>
          <a:p>
            <a:r>
              <a:rPr lang="en-US" sz="2000" b="1" dirty="0"/>
              <a:t>So, swap 10 &amp; </a:t>
            </a:r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35" name="Freeform 34"/>
          <p:cNvSpPr/>
          <p:nvPr/>
        </p:nvSpPr>
        <p:spPr>
          <a:xfrm>
            <a:off x="874059" y="3870833"/>
            <a:ext cx="699247" cy="188258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20273" y="40304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3955" y="3370217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10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49680" y="3365862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4</a:t>
            </a:r>
            <a:endParaRPr lang="en-US" sz="2400" dirty="0">
              <a:solidFill>
                <a:srgbClr val="A711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783920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Box 28"/>
          <p:cNvSpPr txBox="1"/>
          <p:nvPr/>
        </p:nvSpPr>
        <p:spPr>
          <a:xfrm>
            <a:off x="6864265" y="2684025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10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9836" y="368060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4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4" grpId="0"/>
      <p:bldP spid="35" grpId="0" animBg="1"/>
      <p:bldP spid="36" grpId="0"/>
      <p:bldP spid="39" grpId="0" animBg="1"/>
      <p:bldP spid="40" grpId="0" animBg="1"/>
      <p:bldP spid="29" grpId="0" animBg="1"/>
      <p:bldP spid="3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the following elements in Ascending order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50818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>
          <a:xfrm flipH="1">
            <a:off x="6441141" y="3138927"/>
            <a:ext cx="425422" cy="51867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744738" y="4120407"/>
            <a:ext cx="299204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23902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A71160"/>
                </a:solidFill>
              </a:rPr>
              <a:t>In a Max Heap, parent </a:t>
            </a:r>
            <a:r>
              <a:rPr lang="en-US" sz="2400" dirty="0">
                <a:solidFill>
                  <a:srgbClr val="A71160"/>
                </a:solidFill>
              </a:rPr>
              <a:t>node is always greater than or equal to the child nodes</a:t>
            </a:r>
            <a:r>
              <a:rPr lang="en-US" sz="2400" dirty="0" smtClean="0">
                <a:solidFill>
                  <a:srgbClr val="A71160"/>
                </a:solidFill>
              </a:rPr>
              <a:t>.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67800" y="269926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 is greater than 4</a:t>
            </a:r>
          </a:p>
          <a:p>
            <a:r>
              <a:rPr lang="en-US" sz="2000" b="1" dirty="0"/>
              <a:t>So, swap </a:t>
            </a:r>
            <a:r>
              <a:rPr lang="en-US" sz="2000" b="1" dirty="0" smtClean="0"/>
              <a:t>5 </a:t>
            </a:r>
            <a:r>
              <a:rPr lang="en-US" sz="2000" b="1" dirty="0"/>
              <a:t>&amp; </a:t>
            </a:r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 rot="20912237">
            <a:off x="5788101" y="4145280"/>
            <a:ext cx="319927" cy="43911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6307183" y="4297682"/>
            <a:ext cx="224245" cy="481840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515265" y="3892843"/>
            <a:ext cx="1236644" cy="16724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07206" y="401404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2903" y="3352799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4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6617" y="3352799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5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662057" y="2494586"/>
            <a:ext cx="822960" cy="8229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01119" y="3458851"/>
            <a:ext cx="822960" cy="8229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09112" y="5569750"/>
            <a:ext cx="2755174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Max Heap is created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78153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2 : Create Max Heap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" name="TextBox 41"/>
          <p:cNvSpPr txBox="1"/>
          <p:nvPr/>
        </p:nvSpPr>
        <p:spPr>
          <a:xfrm>
            <a:off x="6289836" y="368060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5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19888" y="487724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4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the following elements in Ascending order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705165" y="4121943"/>
            <a:ext cx="283964" cy="6502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23902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A71160"/>
                </a:solidFill>
              </a:rPr>
              <a:t>Swap </a:t>
            </a:r>
            <a:r>
              <a:rPr lang="en-US" sz="2400" dirty="0">
                <a:solidFill>
                  <a:srgbClr val="A71160"/>
                </a:solidFill>
              </a:rPr>
              <a:t>the first and the last nodes and </a:t>
            </a:r>
          </a:p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A71160"/>
                </a:solidFill>
              </a:rPr>
              <a:t>Delete </a:t>
            </a:r>
            <a:r>
              <a:rPr lang="en-US" sz="2400" dirty="0">
                <a:solidFill>
                  <a:srgbClr val="A71160"/>
                </a:solidFill>
              </a:rPr>
              <a:t>the last node.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</a:t>
            </a:r>
            <a:r>
              <a:rPr lang="en-IN" sz="2000" b="1" dirty="0"/>
              <a:t>3</a:t>
            </a:r>
            <a:r>
              <a:rPr lang="en-IN" sz="2000" b="1" dirty="0" smtClean="0"/>
              <a:t>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Freeform 18"/>
          <p:cNvSpPr/>
          <p:nvPr/>
        </p:nvSpPr>
        <p:spPr>
          <a:xfrm>
            <a:off x="873029" y="3898119"/>
            <a:ext cx="2590800" cy="175025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33326" y="405323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05927" y="3297979"/>
            <a:ext cx="13329" cy="1378524"/>
          </a:xfrm>
          <a:prstGeom prst="straightConnector1">
            <a:avLst/>
          </a:prstGeom>
          <a:ln w="19050">
            <a:solidFill>
              <a:srgbClr val="ED524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99888" y="3366245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10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608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64265" y="2684025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5342" y="487724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10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  <p:bldP spid="19" grpId="0" animBg="1"/>
      <p:bldP spid="20" grpId="0"/>
      <p:bldP spid="27" grpId="0" animBg="1"/>
      <p:bldP spid="28" grpId="0" animBg="1"/>
      <p:bldP spid="29" grpId="0" animBg="1"/>
      <p:bldP spid="30" grpId="0" animBg="1"/>
      <p:bldP spid="30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the following elements in Ascending order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stCxn id="11" idx="5"/>
          </p:cNvCxnSpPr>
          <p:nvPr/>
        </p:nvCxnSpPr>
        <p:spPr>
          <a:xfrm>
            <a:off x="7319167" y="3138927"/>
            <a:ext cx="370245" cy="42976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</a:t>
            </a:r>
            <a:r>
              <a:rPr lang="en-IN" sz="2000" b="1" dirty="0"/>
              <a:t>3</a:t>
            </a:r>
            <a:r>
              <a:rPr lang="en-IN" sz="2000" b="1" dirty="0" smtClean="0"/>
              <a:t>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/>
          <p:cNvSpPr txBox="1"/>
          <p:nvPr/>
        </p:nvSpPr>
        <p:spPr>
          <a:xfrm>
            <a:off x="9067800" y="269926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 Heap Property is violated so, create a Max Heap again. </a:t>
            </a:r>
            <a:endParaRPr lang="en-US" sz="2000" b="1" dirty="0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6301793" y="3015697"/>
            <a:ext cx="319927" cy="43911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6824307" y="3292614"/>
            <a:ext cx="269875" cy="409575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 rot="20912237">
            <a:off x="5801163" y="4145280"/>
            <a:ext cx="319927" cy="43911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>
            <a:off x="6294120" y="4317694"/>
            <a:ext cx="269875" cy="409575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44689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4608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5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48156" y="3367657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874059" y="3870833"/>
            <a:ext cx="699247" cy="188258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0273" y="40304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577789" y="3875313"/>
            <a:ext cx="1232646" cy="199145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234826" y="3372141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4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4265" y="2684025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5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89836" y="368060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19888" y="487724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9836" y="368060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4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125 -0.000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4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8" grpId="1" animBg="1"/>
      <p:bldP spid="29" grpId="0" animBg="1"/>
      <p:bldP spid="29" grpId="1" animBg="1"/>
      <p:bldP spid="34" grpId="0" animBg="1"/>
      <p:bldP spid="34" grpId="1" animBg="1"/>
      <p:bldP spid="35" grpId="0" animBg="1"/>
      <p:bldP spid="35" grpId="1" animBg="1"/>
      <p:bldP spid="38" grpId="0" animBg="1"/>
      <p:bldP spid="39" grpId="0" animBg="1"/>
      <p:bldP spid="42" grpId="0" animBg="1"/>
      <p:bldP spid="43" grpId="0" animBg="1"/>
      <p:bldP spid="43" grpId="1" animBg="1"/>
      <p:bldP spid="44" grpId="0"/>
      <p:bldP spid="44" grpId="1"/>
      <p:bldP spid="44" grpId="2"/>
      <p:bldP spid="45" grpId="0" animBg="1"/>
      <p:bldP spid="45" grpId="1" animBg="1"/>
      <p:bldP spid="47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&amp;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Instance: </a:t>
                </a:r>
                <a:r>
                  <a:rPr lang="en-US" dirty="0"/>
                  <a:t>An Instance of a problem consists of </a:t>
                </a:r>
                <a:r>
                  <a:rPr lang="en-US" dirty="0">
                    <a:solidFill>
                      <a:srgbClr val="A71160"/>
                    </a:solidFill>
                  </a:rPr>
                  <a:t>the input </a:t>
                </a:r>
                <a:r>
                  <a:rPr lang="en-US" dirty="0"/>
                  <a:t>needed to compute the solution to the problem.</a:t>
                </a:r>
              </a:p>
              <a:p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A71160"/>
                    </a:solidFill>
                  </a:rPr>
                  <a:t>Problem: </a:t>
                </a:r>
                <a:r>
                  <a:rPr lang="en-US" dirty="0"/>
                  <a:t>to multiply two positive </a:t>
                </a:r>
                <a:r>
                  <a:rPr lang="en-US" dirty="0" smtClean="0"/>
                  <a:t>integers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	</a:t>
                </a:r>
                <a:r>
                  <a:rPr lang="en-US" dirty="0">
                    <a:solidFill>
                      <a:srgbClr val="A71160"/>
                    </a:solidFill>
                  </a:rPr>
                  <a:t>Instance:</a:t>
                </a:r>
                <a:r>
                  <a:rPr lang="en-US" dirty="0">
                    <a:solidFill>
                      <a:srgbClr val="890E4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981 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1234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Instance size: </a:t>
                </a:r>
                <a:r>
                  <a:rPr lang="en-US" dirty="0"/>
                  <a:t>Any integer (generally 𝒏) that in some way </a:t>
                </a:r>
                <a:r>
                  <a:rPr lang="en-US" dirty="0">
                    <a:solidFill>
                      <a:srgbClr val="A71160"/>
                    </a:solidFill>
                  </a:rPr>
                  <a:t>measures</a:t>
                </a:r>
                <a:r>
                  <a:rPr lang="en-US" b="1" dirty="0">
                    <a:solidFill>
                      <a:srgbClr val="890E4F"/>
                    </a:solidFill>
                  </a:rPr>
                  <a:t> </a:t>
                </a:r>
                <a:r>
                  <a:rPr lang="en-US" dirty="0"/>
                  <a:t>the number of components in an instance.</a:t>
                </a:r>
              </a:p>
              <a:p>
                <a:r>
                  <a:rPr lang="en-US" dirty="0"/>
                  <a:t>Examples:</a:t>
                </a:r>
              </a:p>
              <a:p>
                <a:pPr marL="1001712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A71160"/>
                    </a:solidFill>
                  </a:rPr>
                  <a:t>Sorting problem: </a:t>
                </a:r>
                <a:r>
                  <a:rPr lang="en-US" dirty="0"/>
                  <a:t>Instance size is number of elements to be sorted.</a:t>
                </a:r>
              </a:p>
              <a:p>
                <a:pPr marL="1001712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A71160"/>
                    </a:solidFill>
                  </a:rPr>
                  <a:t>Graph problem:</a:t>
                </a:r>
                <a:r>
                  <a:rPr lang="en-US" dirty="0"/>
                  <a:t> Instance size is number of nodes or edges or both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418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3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the following elements in Ascending order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stCxn id="13" idx="3"/>
            <a:endCxn id="22" idx="0"/>
          </p:cNvCxnSpPr>
          <p:nvPr/>
        </p:nvCxnSpPr>
        <p:spPr>
          <a:xfrm flipH="1">
            <a:off x="6048488" y="4106960"/>
            <a:ext cx="243646" cy="6502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28448" y="475725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</a:t>
            </a:r>
            <a:r>
              <a:rPr lang="en-IN" sz="2000" b="1" dirty="0"/>
              <a:t>3</a:t>
            </a:r>
            <a:r>
              <a:rPr lang="en-IN" sz="2000" b="1" dirty="0" smtClean="0"/>
              <a:t>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/>
          <p:cNvSpPr txBox="1"/>
          <p:nvPr/>
        </p:nvSpPr>
        <p:spPr>
          <a:xfrm>
            <a:off x="9067800" y="2699267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 Heap is created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A71160"/>
                </a:solidFill>
              </a:rPr>
              <a:t>Swap </a:t>
            </a:r>
            <a:r>
              <a:rPr lang="en-US" sz="2400" dirty="0">
                <a:solidFill>
                  <a:srgbClr val="A71160"/>
                </a:solidFill>
              </a:rPr>
              <a:t>the first and the last nodes and </a:t>
            </a:r>
          </a:p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A71160"/>
                </a:solidFill>
              </a:rPr>
              <a:t>Delete </a:t>
            </a:r>
            <a:r>
              <a:rPr lang="en-US" sz="2400" dirty="0">
                <a:solidFill>
                  <a:srgbClr val="A71160"/>
                </a:solidFill>
              </a:rPr>
              <a:t>the last node.</a:t>
            </a:r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5486404" y="2831942"/>
            <a:ext cx="1071269" cy="1807292"/>
          </a:xfrm>
          <a:prstGeom prst="curvedConnector2">
            <a:avLst/>
          </a:prstGeom>
          <a:ln w="19050">
            <a:solidFill>
              <a:srgbClr val="ED524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47290" y="4082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901337" y="3875313"/>
            <a:ext cx="1909098" cy="213361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4608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48156" y="3367657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5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4265" y="2684025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9888" y="487724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5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6" grpId="0" animBg="1"/>
      <p:bldP spid="38" grpId="0"/>
      <p:bldP spid="38" grpId="1"/>
      <p:bldP spid="39" grpId="0" animBg="1"/>
      <p:bldP spid="39" grpId="1" animBg="1"/>
      <p:bldP spid="44" grpId="0" animBg="1"/>
      <p:bldP spid="45" grpId="0" animBg="1"/>
      <p:bldP spid="46" grpId="0" animBg="1"/>
      <p:bldP spid="47" grpId="0" animBg="1"/>
      <p:bldP spid="47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the following elements in Ascending order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stCxn id="11" idx="5"/>
            <a:endCxn id="16" idx="0"/>
          </p:cNvCxnSpPr>
          <p:nvPr/>
        </p:nvCxnSpPr>
        <p:spPr>
          <a:xfrm>
            <a:off x="7319167" y="3138927"/>
            <a:ext cx="383308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82435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</a:t>
            </a:r>
            <a:r>
              <a:rPr lang="en-IN" sz="2000" b="1" dirty="0"/>
              <a:t>3</a:t>
            </a:r>
            <a:r>
              <a:rPr lang="en-IN" sz="2000" b="1" dirty="0" smtClean="0"/>
              <a:t>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/>
          <p:cNvSpPr txBox="1"/>
          <p:nvPr/>
        </p:nvSpPr>
        <p:spPr>
          <a:xfrm>
            <a:off x="9014011" y="260513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Create Max Heap again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A71160"/>
                </a:solidFill>
              </a:rPr>
              <a:t>Swap </a:t>
            </a:r>
            <a:r>
              <a:rPr lang="en-US" sz="2400" dirty="0">
                <a:solidFill>
                  <a:srgbClr val="A71160"/>
                </a:solidFill>
              </a:rPr>
              <a:t>the first and the last nodes and </a:t>
            </a:r>
          </a:p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A71160"/>
                </a:solidFill>
              </a:rPr>
              <a:t>Delete </a:t>
            </a:r>
            <a:r>
              <a:rPr lang="en-US" sz="2400" dirty="0">
                <a:solidFill>
                  <a:srgbClr val="A71160"/>
                </a:solidFill>
              </a:rPr>
              <a:t>the last node.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50067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8332" y="3354210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4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6302188" y="2987644"/>
            <a:ext cx="319927" cy="43911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6799729" y="3240741"/>
            <a:ext cx="269875" cy="409575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74059" y="3870833"/>
            <a:ext cx="699247" cy="188258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20273" y="40304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14011" y="345230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 Heap is created</a:t>
            </a:r>
            <a:endParaRPr lang="en-US" sz="2000" b="1" dirty="0"/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7090942" y="3271907"/>
            <a:ext cx="312738" cy="412750"/>
          </a:xfrm>
          <a:custGeom>
            <a:avLst/>
            <a:gdLst>
              <a:gd name="T0" fmla="*/ 197 w 197"/>
              <a:gd name="T1" fmla="*/ 260 h 260"/>
              <a:gd name="T2" fmla="*/ 114 w 197"/>
              <a:gd name="T3" fmla="*/ 233 h 260"/>
              <a:gd name="T4" fmla="*/ 41 w 197"/>
              <a:gd name="T5" fmla="*/ 164 h 260"/>
              <a:gd name="T6" fmla="*/ 0 w 197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60"/>
              <a:gd name="T14" fmla="*/ 197 w 19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60">
                <a:moveTo>
                  <a:pt x="197" y="260"/>
                </a:moveTo>
                <a:cubicBezTo>
                  <a:pt x="183" y="256"/>
                  <a:pt x="140" y="249"/>
                  <a:pt x="114" y="233"/>
                </a:cubicBezTo>
                <a:cubicBezTo>
                  <a:pt x="88" y="217"/>
                  <a:pt x="60" y="203"/>
                  <a:pt x="41" y="164"/>
                </a:cubicBezTo>
                <a:cubicBezTo>
                  <a:pt x="22" y="125"/>
                  <a:pt x="9" y="34"/>
                  <a:pt x="0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7608128" y="3012517"/>
            <a:ext cx="249238" cy="449263"/>
          </a:xfrm>
          <a:custGeom>
            <a:avLst/>
            <a:gdLst>
              <a:gd name="T0" fmla="*/ 0 w 157"/>
              <a:gd name="T1" fmla="*/ 0 h 283"/>
              <a:gd name="T2" fmla="*/ 91 w 157"/>
              <a:gd name="T3" fmla="*/ 41 h 283"/>
              <a:gd name="T4" fmla="*/ 147 w 157"/>
              <a:gd name="T5" fmla="*/ 151 h 283"/>
              <a:gd name="T6" fmla="*/ 152 w 157"/>
              <a:gd name="T7" fmla="*/ 283 h 283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283"/>
              <a:gd name="T14" fmla="*/ 157 w 157"/>
              <a:gd name="T15" fmla="*/ 283 h 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283">
                <a:moveTo>
                  <a:pt x="0" y="0"/>
                </a:moveTo>
                <a:cubicBezTo>
                  <a:pt x="15" y="7"/>
                  <a:pt x="67" y="16"/>
                  <a:pt x="91" y="41"/>
                </a:cubicBezTo>
                <a:cubicBezTo>
                  <a:pt x="115" y="66"/>
                  <a:pt x="137" y="111"/>
                  <a:pt x="147" y="151"/>
                </a:cubicBezTo>
                <a:cubicBezTo>
                  <a:pt x="157" y="191"/>
                  <a:pt x="151" y="256"/>
                  <a:pt x="152" y="283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882768" y="3879541"/>
            <a:ext cx="1259541" cy="183008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05584" y="2717074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4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93470" y="3692434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4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9431" y="3680603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83860" y="2712570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3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0285" y="3358693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4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9367" y="3372140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3</a:t>
            </a:r>
            <a:endParaRPr lang="en-US" sz="2400" dirty="0">
              <a:solidFill>
                <a:srgbClr val="A71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3815 0.0030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27" grpId="1"/>
      <p:bldP spid="26" grpId="0" animBg="1"/>
      <p:bldP spid="44" grpId="0" animBg="1"/>
      <p:bldP spid="45" grpId="0" animBg="1"/>
      <p:bldP spid="25" grpId="0" animBg="1"/>
      <p:bldP spid="25" grpId="1" animBg="1"/>
      <p:bldP spid="28" grpId="0" animBg="1"/>
      <p:bldP spid="28" grpId="1" animBg="1"/>
      <p:bldP spid="30" grpId="0" animBg="1"/>
      <p:bldP spid="30" grpId="1" animBg="1"/>
      <p:bldP spid="31" grpId="0"/>
      <p:bldP spid="31" grpId="1"/>
      <p:bldP spid="35" grpId="0"/>
      <p:bldP spid="36" grpId="0" animBg="1"/>
      <p:bldP spid="36" grpId="1" animBg="1"/>
      <p:bldP spid="37" grpId="0" animBg="1"/>
      <p:bldP spid="37" grpId="1" animBg="1"/>
      <p:bldP spid="46" grpId="0" animBg="1"/>
      <p:bldP spid="3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the following elements in Ascending order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6518436" y="3138927"/>
            <a:ext cx="348127" cy="4216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98396" y="3560618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</a:t>
            </a:r>
            <a:r>
              <a:rPr lang="en-IN" sz="2000" b="1" dirty="0"/>
              <a:t>3</a:t>
            </a:r>
            <a:r>
              <a:rPr lang="en-IN" sz="2000" b="1" dirty="0" smtClean="0"/>
              <a:t>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/>
          <p:cNvSpPr txBox="1"/>
          <p:nvPr/>
        </p:nvSpPr>
        <p:spPr>
          <a:xfrm>
            <a:off x="9014011" y="2605138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Already a Max Heap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9874" y="4706468"/>
            <a:ext cx="3524794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A71160"/>
                </a:solidFill>
              </a:rPr>
              <a:t>Swap </a:t>
            </a:r>
            <a:r>
              <a:rPr lang="en-US" sz="2400" dirty="0">
                <a:solidFill>
                  <a:srgbClr val="A71160"/>
                </a:solidFill>
              </a:rPr>
              <a:t>the first and the last nodes and </a:t>
            </a:r>
          </a:p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A71160"/>
                </a:solidFill>
              </a:rPr>
              <a:t>Delete </a:t>
            </a:r>
            <a:r>
              <a:rPr lang="en-US" sz="2400" dirty="0">
                <a:solidFill>
                  <a:srgbClr val="A71160"/>
                </a:solidFill>
              </a:rPr>
              <a:t>the last node.</a:t>
            </a: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6302188" y="2987644"/>
            <a:ext cx="319927" cy="43911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6799729" y="3240741"/>
            <a:ext cx="269875" cy="409575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74059" y="3870833"/>
            <a:ext cx="699247" cy="188258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 w="19050">
            <a:solidFill>
              <a:srgbClr val="ED524F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20273" y="40304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Swap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83860" y="2712570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9431" y="3680603"/>
            <a:ext cx="41801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3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0067" y="3366246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3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9367" y="3372140"/>
            <a:ext cx="5486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</a:t>
            </a:r>
            <a:endParaRPr lang="en-US" sz="2400" dirty="0">
              <a:solidFill>
                <a:srgbClr val="A71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  <p:bldP spid="26" grpId="0" animBg="1"/>
      <p:bldP spid="25" grpId="0" animBg="1"/>
      <p:bldP spid="25" grpId="1" animBg="1"/>
      <p:bldP spid="28" grpId="0" animBg="1"/>
      <p:bldP spid="28" grpId="1" animBg="1"/>
      <p:bldP spid="30" grpId="0" animBg="1"/>
      <p:bldP spid="30" grpId="1" animBg="1"/>
      <p:bldP spid="31" grpId="0"/>
      <p:bldP spid="49" grpId="0" animBg="1"/>
      <p:bldP spid="50" grpId="0" animBg="1"/>
      <p:bldP spid="50" grpId="1" animBg="1"/>
      <p:bldP spid="32" grpId="0" animBg="1"/>
      <p:bldP spid="3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66165" y="1528465"/>
          <a:ext cx="325967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9900" y="990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 the following elements in Ascending order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7755" y="3313784"/>
          <a:ext cx="325967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72825" y="259258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594" y="2303041"/>
            <a:ext cx="269016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</a:t>
            </a:r>
            <a:r>
              <a:rPr lang="en-IN" sz="2000" b="1" dirty="0"/>
              <a:t>3</a:t>
            </a:r>
            <a:r>
              <a:rPr lang="en-IN" sz="2000" b="1" dirty="0" smtClean="0"/>
              <a:t> : Apply Heap Sort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512645"/>
                  </p:ext>
                </p:extLst>
              </p:nvPr>
            </p:nvGraphicFramePr>
            <p:xfrm>
              <a:off x="566654" y="2929881"/>
              <a:ext cx="326289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6986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706147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36586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4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0598" r="-268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423" r="-2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42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/>
          <p:cNvSpPr txBox="1"/>
          <p:nvPr/>
        </p:nvSpPr>
        <p:spPr>
          <a:xfrm>
            <a:off x="9014011" y="2605138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Already a Max Heap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9874" y="4706468"/>
            <a:ext cx="3200400" cy="1200329"/>
          </a:xfrm>
          <a:prstGeom prst="rect">
            <a:avLst/>
          </a:prstGeom>
          <a:solidFill>
            <a:srgbClr val="FCE0E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A71160"/>
                </a:solidFill>
              </a:rPr>
              <a:t>Remove the last element from heap and the sorting is over</a:t>
            </a:r>
            <a:r>
              <a:rPr lang="en-US" sz="2400" dirty="0" smtClean="0">
                <a:solidFill>
                  <a:srgbClr val="A71160"/>
                </a:solidFill>
              </a:rPr>
              <a:t>.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3321423"/>
            <a:ext cx="640080" cy="539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6" grpId="0" animBg="1"/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given element in ascending order using heap sort.  19, 7, 16, 1, 14, 17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28912" y="1721224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018180" y="2590800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89087" y="350519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19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Connector 6"/>
          <p:cNvCxnSpPr>
            <a:stCxn id="6" idx="3"/>
            <a:endCxn id="8" idx="0"/>
          </p:cNvCxnSpPr>
          <p:nvPr/>
        </p:nvCxnSpPr>
        <p:spPr>
          <a:xfrm flipH="1">
            <a:off x="2434698" y="4051541"/>
            <a:ext cx="348127" cy="333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114658" y="438472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10" idx="1"/>
          </p:cNvCxnSpPr>
          <p:nvPr/>
        </p:nvCxnSpPr>
        <p:spPr>
          <a:xfrm>
            <a:off x="3235429" y="4051541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91344" y="438472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" name="Straight Connector 10"/>
          <p:cNvCxnSpPr>
            <a:stCxn id="8" idx="3"/>
            <a:endCxn id="12" idx="0"/>
          </p:cNvCxnSpPr>
          <p:nvPr/>
        </p:nvCxnSpPr>
        <p:spPr>
          <a:xfrm flipH="1">
            <a:off x="2027814" y="4931068"/>
            <a:ext cx="180582" cy="483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07774" y="541438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Straight Connector 12"/>
          <p:cNvCxnSpPr>
            <a:stCxn id="8" idx="5"/>
            <a:endCxn id="14" idx="0"/>
          </p:cNvCxnSpPr>
          <p:nvPr/>
        </p:nvCxnSpPr>
        <p:spPr>
          <a:xfrm>
            <a:off x="2661000" y="4931068"/>
            <a:ext cx="258853" cy="483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99813" y="541438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stCxn id="10" idx="4"/>
            <a:endCxn id="16" idx="0"/>
          </p:cNvCxnSpPr>
          <p:nvPr/>
        </p:nvCxnSpPr>
        <p:spPr>
          <a:xfrm flipH="1">
            <a:off x="3654459" y="5024806"/>
            <a:ext cx="256925" cy="389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334419" y="541438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4945" y="2667001"/>
            <a:ext cx="2111" cy="37337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96317" y="277383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2: Create Max-heap</a:t>
            </a:r>
          </a:p>
        </p:txBody>
      </p:sp>
      <p:sp>
        <p:nvSpPr>
          <p:cNvPr id="35" name="Freeform 34"/>
          <p:cNvSpPr/>
          <p:nvPr/>
        </p:nvSpPr>
        <p:spPr>
          <a:xfrm>
            <a:off x="6221701" y="2299063"/>
            <a:ext cx="1864208" cy="19594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0800000">
            <a:off x="5512667" y="1427416"/>
            <a:ext cx="1880910" cy="218504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18180" y="2773830"/>
            <a:ext cx="35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1: Create binary tree</a:t>
            </a:r>
          </a:p>
        </p:txBody>
      </p:sp>
      <p:sp>
        <p:nvSpPr>
          <p:cNvPr id="38" name="Oval 37"/>
          <p:cNvSpPr/>
          <p:nvPr/>
        </p:nvSpPr>
        <p:spPr>
          <a:xfrm>
            <a:off x="8079709" y="354003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19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9" name="Straight Connector 38"/>
          <p:cNvCxnSpPr>
            <a:stCxn id="38" idx="3"/>
            <a:endCxn id="40" idx="0"/>
          </p:cNvCxnSpPr>
          <p:nvPr/>
        </p:nvCxnSpPr>
        <p:spPr>
          <a:xfrm flipH="1">
            <a:off x="7825320" y="4086374"/>
            <a:ext cx="348127" cy="333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505280" y="44195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1" name="Straight Connector 40"/>
          <p:cNvCxnSpPr>
            <a:stCxn id="38" idx="5"/>
            <a:endCxn id="42" idx="1"/>
          </p:cNvCxnSpPr>
          <p:nvPr/>
        </p:nvCxnSpPr>
        <p:spPr>
          <a:xfrm>
            <a:off x="8626051" y="4086374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8981966" y="44195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3" name="Straight Connector 42"/>
          <p:cNvCxnSpPr>
            <a:stCxn id="40" idx="3"/>
            <a:endCxn id="44" idx="0"/>
          </p:cNvCxnSpPr>
          <p:nvPr/>
        </p:nvCxnSpPr>
        <p:spPr>
          <a:xfrm flipH="1">
            <a:off x="7418436" y="4965901"/>
            <a:ext cx="180582" cy="483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098396" y="544921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5" name="Straight Connector 44"/>
          <p:cNvCxnSpPr>
            <a:stCxn id="40" idx="5"/>
            <a:endCxn id="46" idx="0"/>
          </p:cNvCxnSpPr>
          <p:nvPr/>
        </p:nvCxnSpPr>
        <p:spPr>
          <a:xfrm>
            <a:off x="8051622" y="4965901"/>
            <a:ext cx="258853" cy="483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990435" y="544921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7" name="Straight Connector 46"/>
          <p:cNvCxnSpPr>
            <a:stCxn id="42" idx="4"/>
            <a:endCxn id="48" idx="0"/>
          </p:cNvCxnSpPr>
          <p:nvPr/>
        </p:nvCxnSpPr>
        <p:spPr>
          <a:xfrm flipH="1">
            <a:off x="9045081" y="5059639"/>
            <a:ext cx="256925" cy="389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8725041" y="5449215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Freeform 17"/>
          <p:cNvSpPr>
            <a:spLocks/>
          </p:cNvSpPr>
          <p:nvPr/>
        </p:nvSpPr>
        <p:spPr bwMode="auto">
          <a:xfrm>
            <a:off x="7860396" y="5100795"/>
            <a:ext cx="207824" cy="397411"/>
          </a:xfrm>
          <a:custGeom>
            <a:avLst/>
            <a:gdLst>
              <a:gd name="T0" fmla="*/ 197 w 197"/>
              <a:gd name="T1" fmla="*/ 260 h 260"/>
              <a:gd name="T2" fmla="*/ 114 w 197"/>
              <a:gd name="T3" fmla="*/ 233 h 260"/>
              <a:gd name="T4" fmla="*/ 41 w 197"/>
              <a:gd name="T5" fmla="*/ 164 h 260"/>
              <a:gd name="T6" fmla="*/ 0 w 197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60"/>
              <a:gd name="T14" fmla="*/ 197 w 19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60">
                <a:moveTo>
                  <a:pt x="197" y="260"/>
                </a:moveTo>
                <a:cubicBezTo>
                  <a:pt x="183" y="256"/>
                  <a:pt x="140" y="249"/>
                  <a:pt x="114" y="233"/>
                </a:cubicBezTo>
                <a:cubicBezTo>
                  <a:pt x="88" y="217"/>
                  <a:pt x="60" y="203"/>
                  <a:pt x="41" y="164"/>
                </a:cubicBezTo>
                <a:cubicBezTo>
                  <a:pt x="22" y="125"/>
                  <a:pt x="9" y="34"/>
                  <a:pt x="0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Freeform 18"/>
          <p:cNvSpPr>
            <a:spLocks/>
          </p:cNvSpPr>
          <p:nvPr/>
        </p:nvSpPr>
        <p:spPr bwMode="auto">
          <a:xfrm>
            <a:off x="8184159" y="4930614"/>
            <a:ext cx="249238" cy="449263"/>
          </a:xfrm>
          <a:custGeom>
            <a:avLst/>
            <a:gdLst>
              <a:gd name="T0" fmla="*/ 0 w 157"/>
              <a:gd name="T1" fmla="*/ 0 h 283"/>
              <a:gd name="T2" fmla="*/ 91 w 157"/>
              <a:gd name="T3" fmla="*/ 41 h 283"/>
              <a:gd name="T4" fmla="*/ 147 w 157"/>
              <a:gd name="T5" fmla="*/ 151 h 283"/>
              <a:gd name="T6" fmla="*/ 152 w 157"/>
              <a:gd name="T7" fmla="*/ 283 h 283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283"/>
              <a:gd name="T14" fmla="*/ 157 w 157"/>
              <a:gd name="T15" fmla="*/ 283 h 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283">
                <a:moveTo>
                  <a:pt x="0" y="0"/>
                </a:moveTo>
                <a:cubicBezTo>
                  <a:pt x="15" y="7"/>
                  <a:pt x="67" y="16"/>
                  <a:pt x="91" y="41"/>
                </a:cubicBezTo>
                <a:cubicBezTo>
                  <a:pt x="115" y="66"/>
                  <a:pt x="137" y="111"/>
                  <a:pt x="147" y="151"/>
                </a:cubicBezTo>
                <a:cubicBezTo>
                  <a:pt x="157" y="191"/>
                  <a:pt x="151" y="256"/>
                  <a:pt x="152" y="283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Freeform 11"/>
          <p:cNvSpPr>
            <a:spLocks/>
          </p:cNvSpPr>
          <p:nvPr/>
        </p:nvSpPr>
        <p:spPr bwMode="auto">
          <a:xfrm>
            <a:off x="8805847" y="4944136"/>
            <a:ext cx="219851" cy="448504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"/>
          <p:cNvSpPr>
            <a:spLocks/>
          </p:cNvSpPr>
          <p:nvPr/>
        </p:nvSpPr>
        <p:spPr bwMode="auto">
          <a:xfrm>
            <a:off x="9300384" y="5118205"/>
            <a:ext cx="219851" cy="452814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816481" y="5569200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16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73406" y="4539544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17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81875" y="5569200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96720" y="4539544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14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44997" y="176604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16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66890" y="1783974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17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17723" y="176604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14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21437" y="1779107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852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34" grpId="0"/>
      <p:bldP spid="35" grpId="0" animBg="1"/>
      <p:bldP spid="36" grpId="0" animBg="1"/>
      <p:bldP spid="37" grpId="0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2</a:t>
            </a:r>
          </a:p>
        </p:txBody>
      </p:sp>
      <p:cxnSp>
        <p:nvCxnSpPr>
          <p:cNvPr id="5" name="Straight Connector 4"/>
          <p:cNvCxnSpPr>
            <a:stCxn id="10" idx="4"/>
            <a:endCxn id="15" idx="0"/>
          </p:cNvCxnSpPr>
          <p:nvPr/>
        </p:nvCxnSpPr>
        <p:spPr>
          <a:xfrm flipH="1">
            <a:off x="3604169" y="3917666"/>
            <a:ext cx="256925" cy="389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38797" y="23980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19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Connector 6"/>
          <p:cNvCxnSpPr>
            <a:stCxn id="6" idx="3"/>
            <a:endCxn id="8" idx="0"/>
          </p:cNvCxnSpPr>
          <p:nvPr/>
        </p:nvCxnSpPr>
        <p:spPr>
          <a:xfrm flipH="1">
            <a:off x="2384408" y="2944401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64368" y="335639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10" idx="1"/>
          </p:cNvCxnSpPr>
          <p:nvPr/>
        </p:nvCxnSpPr>
        <p:spPr>
          <a:xfrm>
            <a:off x="3185139" y="2944401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41054" y="327758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" name="Straight Connector 10"/>
          <p:cNvCxnSpPr>
            <a:stCxn id="8" idx="3"/>
            <a:endCxn id="12" idx="0"/>
          </p:cNvCxnSpPr>
          <p:nvPr/>
        </p:nvCxnSpPr>
        <p:spPr>
          <a:xfrm flipH="1">
            <a:off x="1977524" y="3902734"/>
            <a:ext cx="180582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57484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Straight Connector 12"/>
          <p:cNvCxnSpPr>
            <a:stCxn id="8" idx="5"/>
            <a:endCxn id="14" idx="0"/>
          </p:cNvCxnSpPr>
          <p:nvPr/>
        </p:nvCxnSpPr>
        <p:spPr>
          <a:xfrm>
            <a:off x="2610710" y="3902734"/>
            <a:ext cx="258853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49523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84129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57484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96000" y="1053692"/>
            <a:ext cx="0" cy="5207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358699" y="2426143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0" name="Straight Connector 19"/>
          <p:cNvCxnSpPr>
            <a:stCxn id="19" idx="3"/>
            <a:endCxn id="21" idx="0"/>
          </p:cNvCxnSpPr>
          <p:nvPr/>
        </p:nvCxnSpPr>
        <p:spPr>
          <a:xfrm flipH="1">
            <a:off x="7104310" y="2972485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84270" y="338447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19" idx="5"/>
            <a:endCxn id="23" idx="1"/>
          </p:cNvCxnSpPr>
          <p:nvPr/>
        </p:nvCxnSpPr>
        <p:spPr>
          <a:xfrm>
            <a:off x="7905041" y="2972485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260956" y="3305670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4" name="Straight Connector 23"/>
          <p:cNvCxnSpPr>
            <a:stCxn id="21" idx="3"/>
            <a:endCxn id="25" idx="0"/>
          </p:cNvCxnSpPr>
          <p:nvPr/>
        </p:nvCxnSpPr>
        <p:spPr>
          <a:xfrm flipH="1">
            <a:off x="6697426" y="3930818"/>
            <a:ext cx="180582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77386" y="433532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>
            <a:stCxn id="21" idx="5"/>
            <a:endCxn id="27" idx="0"/>
          </p:cNvCxnSpPr>
          <p:nvPr/>
        </p:nvCxnSpPr>
        <p:spPr>
          <a:xfrm>
            <a:off x="7330612" y="3930818"/>
            <a:ext cx="258853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269425" y="433532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7197653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630328" y="2600912"/>
            <a:ext cx="1815727" cy="2006947"/>
            <a:chOff x="2261195" y="2837871"/>
            <a:chExt cx="1815727" cy="2006946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2261195" y="2837871"/>
              <a:ext cx="1815726" cy="1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076921" y="2837872"/>
              <a:ext cx="0" cy="2006945"/>
            </a:xfrm>
            <a:prstGeom prst="line">
              <a:avLst/>
            </a:prstGeom>
            <a:ln w="28575">
              <a:solidFill>
                <a:srgbClr val="ED52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781521" y="4844817"/>
              <a:ext cx="1295401" cy="0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315269" y="2903421"/>
            <a:ext cx="106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Swap &amp; remove the last element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10800000">
            <a:off x="1976718" y="1129551"/>
            <a:ext cx="3227293" cy="17481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222372" y="2417747"/>
            <a:ext cx="261730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Create Max-heap</a:t>
            </a:r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7732054" y="3067146"/>
            <a:ext cx="388829" cy="550113"/>
          </a:xfrm>
          <a:custGeom>
            <a:avLst/>
            <a:gdLst>
              <a:gd name="T0" fmla="*/ 197 w 197"/>
              <a:gd name="T1" fmla="*/ 260 h 260"/>
              <a:gd name="T2" fmla="*/ 114 w 197"/>
              <a:gd name="T3" fmla="*/ 233 h 260"/>
              <a:gd name="T4" fmla="*/ 41 w 197"/>
              <a:gd name="T5" fmla="*/ 164 h 260"/>
              <a:gd name="T6" fmla="*/ 0 w 197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60"/>
              <a:gd name="T14" fmla="*/ 197 w 19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60">
                <a:moveTo>
                  <a:pt x="197" y="260"/>
                </a:moveTo>
                <a:cubicBezTo>
                  <a:pt x="183" y="256"/>
                  <a:pt x="140" y="249"/>
                  <a:pt x="114" y="233"/>
                </a:cubicBezTo>
                <a:cubicBezTo>
                  <a:pt x="88" y="217"/>
                  <a:pt x="60" y="203"/>
                  <a:pt x="41" y="164"/>
                </a:cubicBezTo>
                <a:cubicBezTo>
                  <a:pt x="22" y="125"/>
                  <a:pt x="9" y="34"/>
                  <a:pt x="0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8100912" y="2691889"/>
            <a:ext cx="451023" cy="585697"/>
          </a:xfrm>
          <a:custGeom>
            <a:avLst/>
            <a:gdLst>
              <a:gd name="T0" fmla="*/ 0 w 157"/>
              <a:gd name="T1" fmla="*/ 0 h 283"/>
              <a:gd name="T2" fmla="*/ 91 w 157"/>
              <a:gd name="T3" fmla="*/ 41 h 283"/>
              <a:gd name="T4" fmla="*/ 147 w 157"/>
              <a:gd name="T5" fmla="*/ 151 h 283"/>
              <a:gd name="T6" fmla="*/ 152 w 157"/>
              <a:gd name="T7" fmla="*/ 283 h 283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283"/>
              <a:gd name="T14" fmla="*/ 157 w 157"/>
              <a:gd name="T15" fmla="*/ 283 h 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283">
                <a:moveTo>
                  <a:pt x="0" y="0"/>
                </a:moveTo>
                <a:cubicBezTo>
                  <a:pt x="15" y="7"/>
                  <a:pt x="67" y="16"/>
                  <a:pt x="91" y="41"/>
                </a:cubicBezTo>
                <a:cubicBezTo>
                  <a:pt x="115" y="66"/>
                  <a:pt x="137" y="111"/>
                  <a:pt x="147" y="151"/>
                </a:cubicBezTo>
                <a:cubicBezTo>
                  <a:pt x="157" y="191"/>
                  <a:pt x="151" y="256"/>
                  <a:pt x="152" y="283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7408978" y="1117928"/>
            <a:ext cx="1385397" cy="186437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30237" y="2518044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16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75569" y="4427227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19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93820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16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94220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19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11479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16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4009" y="1429868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17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52396" y="3425655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16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50139" y="2546128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17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6897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</a:t>
            </a:r>
            <a:r>
              <a:rPr lang="en-IN" sz="2000" b="1" dirty="0"/>
              <a:t>3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251083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30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5" grpId="1" animBg="1"/>
      <p:bldP spid="19" grpId="0" animBg="1"/>
      <p:bldP spid="21" grpId="0" animBg="1"/>
      <p:bldP spid="23" grpId="0" animBg="1"/>
      <p:bldP spid="25" grpId="0" animBg="1"/>
      <p:bldP spid="27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2</a:t>
            </a:r>
          </a:p>
        </p:txBody>
      </p:sp>
      <p:sp>
        <p:nvSpPr>
          <p:cNvPr id="6" name="Oval 5"/>
          <p:cNvSpPr/>
          <p:nvPr/>
        </p:nvSpPr>
        <p:spPr>
          <a:xfrm>
            <a:off x="2638797" y="23980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Connector 6"/>
          <p:cNvCxnSpPr>
            <a:stCxn id="6" idx="3"/>
            <a:endCxn id="8" idx="0"/>
          </p:cNvCxnSpPr>
          <p:nvPr/>
        </p:nvCxnSpPr>
        <p:spPr>
          <a:xfrm flipH="1">
            <a:off x="2384408" y="2944401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64368" y="335639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10" idx="1"/>
          </p:cNvCxnSpPr>
          <p:nvPr/>
        </p:nvCxnSpPr>
        <p:spPr>
          <a:xfrm>
            <a:off x="3185139" y="2944401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41054" y="327758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" name="Straight Connector 10"/>
          <p:cNvCxnSpPr>
            <a:stCxn id="8" idx="3"/>
            <a:endCxn id="12" idx="0"/>
          </p:cNvCxnSpPr>
          <p:nvPr/>
        </p:nvCxnSpPr>
        <p:spPr>
          <a:xfrm flipH="1">
            <a:off x="1977524" y="3902734"/>
            <a:ext cx="180582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57484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Straight Connector 12"/>
          <p:cNvCxnSpPr>
            <a:stCxn id="8" idx="5"/>
            <a:endCxn id="14" idx="0"/>
          </p:cNvCxnSpPr>
          <p:nvPr/>
        </p:nvCxnSpPr>
        <p:spPr>
          <a:xfrm>
            <a:off x="2610710" y="3902734"/>
            <a:ext cx="258853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49523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57484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96000" y="1053692"/>
            <a:ext cx="0" cy="5207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358699" y="2426143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cxnSp>
        <p:nvCxnSpPr>
          <p:cNvPr id="20" name="Straight Connector 19"/>
          <p:cNvCxnSpPr>
            <a:stCxn id="19" idx="3"/>
            <a:endCxn id="21" idx="0"/>
          </p:cNvCxnSpPr>
          <p:nvPr/>
        </p:nvCxnSpPr>
        <p:spPr>
          <a:xfrm flipH="1">
            <a:off x="7104310" y="2972485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84270" y="338447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19" idx="5"/>
            <a:endCxn id="23" idx="1"/>
          </p:cNvCxnSpPr>
          <p:nvPr/>
        </p:nvCxnSpPr>
        <p:spPr>
          <a:xfrm>
            <a:off x="7905041" y="2972485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260956" y="3305670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4" name="Straight Connector 23"/>
          <p:cNvCxnSpPr>
            <a:stCxn id="21" idx="3"/>
            <a:endCxn id="25" idx="0"/>
          </p:cNvCxnSpPr>
          <p:nvPr/>
        </p:nvCxnSpPr>
        <p:spPr>
          <a:xfrm flipH="1">
            <a:off x="6697426" y="3930818"/>
            <a:ext cx="180582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77386" y="433532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7197653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353813" y="2600912"/>
            <a:ext cx="2103120" cy="2006947"/>
            <a:chOff x="3353813" y="2600912"/>
            <a:chExt cx="2103120" cy="2006947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3630328" y="2600912"/>
              <a:ext cx="1815726" cy="1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46054" y="2600913"/>
              <a:ext cx="0" cy="2006946"/>
            </a:xfrm>
            <a:prstGeom prst="line">
              <a:avLst/>
            </a:prstGeom>
            <a:ln w="28575">
              <a:solidFill>
                <a:srgbClr val="ED52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3353813" y="4607859"/>
              <a:ext cx="2103120" cy="0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315269" y="2903421"/>
            <a:ext cx="106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Swap &amp; remove the last element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10800000">
            <a:off x="1976717" y="1194865"/>
            <a:ext cx="2608345" cy="137546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222372" y="2417747"/>
            <a:ext cx="261730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Create Max-heap</a:t>
            </a:r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7732054" y="3067146"/>
            <a:ext cx="388829" cy="550113"/>
          </a:xfrm>
          <a:custGeom>
            <a:avLst/>
            <a:gdLst>
              <a:gd name="T0" fmla="*/ 197 w 197"/>
              <a:gd name="T1" fmla="*/ 260 h 260"/>
              <a:gd name="T2" fmla="*/ 114 w 197"/>
              <a:gd name="T3" fmla="*/ 233 h 260"/>
              <a:gd name="T4" fmla="*/ 41 w 197"/>
              <a:gd name="T5" fmla="*/ 164 h 260"/>
              <a:gd name="T6" fmla="*/ 0 w 197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60"/>
              <a:gd name="T14" fmla="*/ 197 w 19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60">
                <a:moveTo>
                  <a:pt x="197" y="260"/>
                </a:moveTo>
                <a:cubicBezTo>
                  <a:pt x="183" y="256"/>
                  <a:pt x="140" y="249"/>
                  <a:pt x="114" y="233"/>
                </a:cubicBezTo>
                <a:cubicBezTo>
                  <a:pt x="88" y="217"/>
                  <a:pt x="60" y="203"/>
                  <a:pt x="41" y="164"/>
                </a:cubicBezTo>
                <a:cubicBezTo>
                  <a:pt x="22" y="125"/>
                  <a:pt x="9" y="34"/>
                  <a:pt x="0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8100912" y="2691889"/>
            <a:ext cx="451023" cy="585697"/>
          </a:xfrm>
          <a:custGeom>
            <a:avLst/>
            <a:gdLst>
              <a:gd name="T0" fmla="*/ 0 w 157"/>
              <a:gd name="T1" fmla="*/ 0 h 283"/>
              <a:gd name="T2" fmla="*/ 91 w 157"/>
              <a:gd name="T3" fmla="*/ 41 h 283"/>
              <a:gd name="T4" fmla="*/ 147 w 157"/>
              <a:gd name="T5" fmla="*/ 151 h 283"/>
              <a:gd name="T6" fmla="*/ 152 w 157"/>
              <a:gd name="T7" fmla="*/ 283 h 283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283"/>
              <a:gd name="T14" fmla="*/ 157 w 157"/>
              <a:gd name="T15" fmla="*/ 283 h 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283">
                <a:moveTo>
                  <a:pt x="0" y="0"/>
                </a:moveTo>
                <a:cubicBezTo>
                  <a:pt x="15" y="7"/>
                  <a:pt x="67" y="16"/>
                  <a:pt x="91" y="41"/>
                </a:cubicBezTo>
                <a:cubicBezTo>
                  <a:pt x="115" y="66"/>
                  <a:pt x="137" y="111"/>
                  <a:pt x="147" y="151"/>
                </a:cubicBezTo>
                <a:cubicBezTo>
                  <a:pt x="157" y="191"/>
                  <a:pt x="151" y="256"/>
                  <a:pt x="152" y="283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7408978" y="1117928"/>
            <a:ext cx="1385397" cy="186437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30239" y="2518043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44050" y="4427227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17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58492" y="1443316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17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93821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31320" y="1443316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16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40295" y="1442930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7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37996" y="2537381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16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51476" y="3408277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7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6897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5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251083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07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4" grpId="1" animBg="1"/>
      <p:bldP spid="19" grpId="0" animBg="1"/>
      <p:bldP spid="21" grpId="0" animBg="1"/>
      <p:bldP spid="23" grpId="0" animBg="1"/>
      <p:bldP spid="25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2</a:t>
            </a:r>
          </a:p>
        </p:txBody>
      </p:sp>
      <p:sp>
        <p:nvSpPr>
          <p:cNvPr id="6" name="Oval 5"/>
          <p:cNvSpPr/>
          <p:nvPr/>
        </p:nvSpPr>
        <p:spPr>
          <a:xfrm>
            <a:off x="2638797" y="23980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Connector 6"/>
          <p:cNvCxnSpPr>
            <a:stCxn id="6" idx="3"/>
            <a:endCxn id="8" idx="0"/>
          </p:cNvCxnSpPr>
          <p:nvPr/>
        </p:nvCxnSpPr>
        <p:spPr>
          <a:xfrm flipH="1">
            <a:off x="2384408" y="2944401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64368" y="335639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10" idx="1"/>
          </p:cNvCxnSpPr>
          <p:nvPr/>
        </p:nvCxnSpPr>
        <p:spPr>
          <a:xfrm>
            <a:off x="3185139" y="2944401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41054" y="327758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cxnSp>
        <p:nvCxnSpPr>
          <p:cNvPr id="11" name="Straight Connector 10"/>
          <p:cNvCxnSpPr>
            <a:stCxn id="8" idx="3"/>
            <a:endCxn id="12" idx="0"/>
          </p:cNvCxnSpPr>
          <p:nvPr/>
        </p:nvCxnSpPr>
        <p:spPr>
          <a:xfrm flipH="1">
            <a:off x="1977524" y="3902734"/>
            <a:ext cx="180582" cy="404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57484" y="430724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57484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96000" y="1053692"/>
            <a:ext cx="0" cy="5207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358699" y="2426143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0" name="Straight Connector 19"/>
          <p:cNvCxnSpPr>
            <a:stCxn id="19" idx="3"/>
            <a:endCxn id="21" idx="0"/>
          </p:cNvCxnSpPr>
          <p:nvPr/>
        </p:nvCxnSpPr>
        <p:spPr>
          <a:xfrm flipH="1">
            <a:off x="7104310" y="2972485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84270" y="338447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19" idx="5"/>
            <a:endCxn id="23" idx="1"/>
          </p:cNvCxnSpPr>
          <p:nvPr/>
        </p:nvCxnSpPr>
        <p:spPr>
          <a:xfrm>
            <a:off x="7905041" y="2972485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260956" y="3305670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7197653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439410" y="2600912"/>
            <a:ext cx="3017520" cy="2006947"/>
            <a:chOff x="2439410" y="2600912"/>
            <a:chExt cx="3017520" cy="2006947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3630328" y="2600912"/>
              <a:ext cx="1815726" cy="1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46054" y="2600913"/>
              <a:ext cx="0" cy="2006946"/>
            </a:xfrm>
            <a:prstGeom prst="line">
              <a:avLst/>
            </a:prstGeom>
            <a:ln w="28575">
              <a:solidFill>
                <a:srgbClr val="ED52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439410" y="4607859"/>
              <a:ext cx="3017520" cy="0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315269" y="2903421"/>
            <a:ext cx="106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Swap &amp; remove the last element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10800000">
            <a:off x="1976717" y="1149532"/>
            <a:ext cx="1942140" cy="222069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222372" y="2417747"/>
            <a:ext cx="261730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Create Max-heap</a:t>
            </a:r>
          </a:p>
        </p:txBody>
      </p:sp>
      <p:sp>
        <p:nvSpPr>
          <p:cNvPr id="38" name="Freeform 37"/>
          <p:cNvSpPr/>
          <p:nvPr/>
        </p:nvSpPr>
        <p:spPr>
          <a:xfrm rot="10800000">
            <a:off x="7408978" y="1117927"/>
            <a:ext cx="755308" cy="21448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48924" y="4427227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16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0237" y="2518044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1476" y="1443317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16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80758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18258" y="1443316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14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61026" y="1442931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1059" y="2550446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14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75372" y="3512779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47" name="Freeform 11"/>
          <p:cNvSpPr>
            <a:spLocks/>
          </p:cNvSpPr>
          <p:nvPr/>
        </p:nvSpPr>
        <p:spPr bwMode="auto">
          <a:xfrm>
            <a:off x="6931865" y="2818200"/>
            <a:ext cx="376788" cy="534342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12"/>
          <p:cNvSpPr>
            <a:spLocks/>
          </p:cNvSpPr>
          <p:nvPr/>
        </p:nvSpPr>
        <p:spPr bwMode="auto">
          <a:xfrm>
            <a:off x="7391783" y="3085371"/>
            <a:ext cx="239714" cy="452814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6897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7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251083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04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2" grpId="1" animBg="1"/>
      <p:bldP spid="19" grpId="0" animBg="1"/>
      <p:bldP spid="21" grpId="0" animBg="1"/>
      <p:bldP spid="23" grpId="0" animBg="1"/>
      <p:bldP spid="33" grpId="0"/>
      <p:bldP spid="34" grpId="0" animBg="1"/>
      <p:bldP spid="35" grpId="0" animBg="1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Example 2</a:t>
            </a:r>
          </a:p>
        </p:txBody>
      </p:sp>
      <p:sp>
        <p:nvSpPr>
          <p:cNvPr id="4" name="Oval 3"/>
          <p:cNvSpPr/>
          <p:nvPr/>
        </p:nvSpPr>
        <p:spPr>
          <a:xfrm>
            <a:off x="2638797" y="2398059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Connector 4"/>
          <p:cNvCxnSpPr>
            <a:stCxn id="4" idx="3"/>
            <a:endCxn id="6" idx="0"/>
          </p:cNvCxnSpPr>
          <p:nvPr/>
        </p:nvCxnSpPr>
        <p:spPr>
          <a:xfrm flipH="1">
            <a:off x="2384408" y="2944401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064368" y="3356392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Connector 6"/>
          <p:cNvCxnSpPr>
            <a:stCxn id="4" idx="5"/>
            <a:endCxn id="8" idx="1"/>
          </p:cNvCxnSpPr>
          <p:nvPr/>
        </p:nvCxnSpPr>
        <p:spPr>
          <a:xfrm>
            <a:off x="3185139" y="2944401"/>
            <a:ext cx="449653" cy="426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541054" y="327758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657484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096000" y="1053692"/>
            <a:ext cx="0" cy="5207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358699" y="2426143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11" idx="3"/>
            <a:endCxn id="13" idx="0"/>
          </p:cNvCxnSpPr>
          <p:nvPr/>
        </p:nvCxnSpPr>
        <p:spPr>
          <a:xfrm flipH="1">
            <a:off x="7104310" y="2972485"/>
            <a:ext cx="348127" cy="411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784270" y="338447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197653" y="1386239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630328" y="2600912"/>
            <a:ext cx="1826602" cy="1097281"/>
            <a:chOff x="3630328" y="2600912"/>
            <a:chExt cx="1826602" cy="1097281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3630328" y="2600912"/>
              <a:ext cx="1815726" cy="1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446054" y="2600913"/>
              <a:ext cx="0" cy="1097280"/>
            </a:xfrm>
            <a:prstGeom prst="line">
              <a:avLst/>
            </a:prstGeom>
            <a:ln w="28575">
              <a:solidFill>
                <a:srgbClr val="ED52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268210" y="3693459"/>
              <a:ext cx="1188720" cy="0"/>
            </a:xfrm>
            <a:prstGeom prst="straightConnector1">
              <a:avLst/>
            </a:prstGeom>
            <a:ln w="28575">
              <a:solidFill>
                <a:srgbClr val="ED524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075612" y="2642164"/>
            <a:ext cx="1387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Swap &amp; remove the last element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0800000">
            <a:off x="1976717" y="1149531"/>
            <a:ext cx="1210620" cy="235131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222372" y="2417747"/>
            <a:ext cx="261730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Already a Max-heap</a:t>
            </a:r>
          </a:p>
        </p:txBody>
      </p:sp>
      <p:sp>
        <p:nvSpPr>
          <p:cNvPr id="22" name="Freeform 21"/>
          <p:cNvSpPr/>
          <p:nvPr/>
        </p:nvSpPr>
        <p:spPr>
          <a:xfrm rot="10800000">
            <a:off x="7408978" y="1117927"/>
            <a:ext cx="755308" cy="214483"/>
          </a:xfrm>
          <a:custGeom>
            <a:avLst/>
            <a:gdLst>
              <a:gd name="connsiteX0" fmla="*/ 0 w 1636294"/>
              <a:gd name="connsiteY0" fmla="*/ 0 h 228600"/>
              <a:gd name="connsiteX1" fmla="*/ 0 w 1636294"/>
              <a:gd name="connsiteY1" fmla="*/ 228600 h 228600"/>
              <a:gd name="connsiteX2" fmla="*/ 1636294 w 1636294"/>
              <a:gd name="connsiteY2" fmla="*/ 228600 h 228600"/>
              <a:gd name="connsiteX3" fmla="*/ 1636294 w 1636294"/>
              <a:gd name="connsiteY3" fmla="*/ 3609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4" h="228600">
                <a:moveTo>
                  <a:pt x="0" y="0"/>
                </a:moveTo>
                <a:lnTo>
                  <a:pt x="0" y="228600"/>
                </a:lnTo>
                <a:lnTo>
                  <a:pt x="1636294" y="228600"/>
                </a:lnTo>
                <a:lnTo>
                  <a:pt x="1636294" y="36094"/>
                </a:ln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32494" y="3397571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14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0237" y="2518044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7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2207" y="143025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14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9947" y="1443315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71160"/>
                </a:solidFill>
              </a:rPr>
              <a:t>7</a:t>
            </a:r>
            <a:endParaRPr lang="en-US" sz="2400" dirty="0">
              <a:solidFill>
                <a:srgbClr val="A711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4464" y="1430254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34008" y="1442931"/>
            <a:ext cx="54864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7116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5710" y="3504461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7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3201" y="2546128"/>
            <a:ext cx="45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31" name="Freeform 11"/>
          <p:cNvSpPr>
            <a:spLocks/>
          </p:cNvSpPr>
          <p:nvPr/>
        </p:nvSpPr>
        <p:spPr bwMode="auto">
          <a:xfrm>
            <a:off x="6931865" y="2818200"/>
            <a:ext cx="376788" cy="534342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>
            <a:off x="7391783" y="3085371"/>
            <a:ext cx="239714" cy="452814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rgbClr val="ED524F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257212" y="2899067"/>
            <a:ext cx="253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Swap &amp; remove the last element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7524224" y="4556160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6087291" y="4219303"/>
            <a:ext cx="5760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124424" y="5311466"/>
            <a:ext cx="640080" cy="6400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67258" y="5311342"/>
            <a:ext cx="153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Remove the last element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7524224" y="4551806"/>
          <a:ext cx="3840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  <a:endParaRPr lang="en-US" sz="2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7467618" y="5734590"/>
            <a:ext cx="393192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90E4F"/>
                </a:solidFill>
              </a:rPr>
              <a:t>The entire array is sorted now.</a:t>
            </a:r>
            <a:endParaRPr lang="en-US" sz="2400" dirty="0">
              <a:solidFill>
                <a:srgbClr val="890E4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6897" y="796458"/>
            <a:ext cx="84029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9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251083" y="796458"/>
            <a:ext cx="970137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10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194477" y="4279887"/>
            <a:ext cx="970137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Step 11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379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11" grpId="0" animBg="1"/>
      <p:bldP spid="13" grpId="0" animBg="1"/>
      <p:bldP spid="13" grpId="1" animBg="1"/>
      <p:bldP spid="19" grpId="0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/>
      <p:bldP spid="36" grpId="0" animBg="1"/>
      <p:bldP spid="36" grpId="1" animBg="1"/>
      <p:bldP spid="37" grpId="0"/>
      <p:bldP spid="37" grpId="1"/>
      <p:bldP spid="39" grpId="0" animBg="1"/>
      <p:bldP spid="41" grpId="0" animBg="1"/>
      <p:bldP spid="4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the following elements using Heap Sort Method.</a:t>
            </a:r>
          </a:p>
          <a:p>
            <a:pPr marL="1001712" lvl="1" indent="-457200">
              <a:buFont typeface="+mj-lt"/>
              <a:buAutoNum type="arabicPeriod"/>
            </a:pPr>
            <a:r>
              <a:rPr lang="en-US" dirty="0" smtClean="0"/>
              <a:t>34, 18, 65, 32, 51, 21</a:t>
            </a:r>
          </a:p>
          <a:p>
            <a:pPr marL="1001712" lvl="1" indent="-457200">
              <a:buFont typeface="+mj-lt"/>
              <a:buAutoNum type="arabicPeriod"/>
            </a:pPr>
            <a:r>
              <a:rPr lang="en-US" dirty="0" smtClean="0"/>
              <a:t>20, 50, 30, 75, 90, 65, 25, 10, 40</a:t>
            </a:r>
          </a:p>
          <a:p>
            <a:pPr marL="1001712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Sort the following elements in Descending order using Hear Sort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65, 77, 5, 23, 32, 45, 99, 83, 69, 81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Suppose, you are given </a:t>
            </a:r>
            <a:r>
              <a:rPr lang="en-US" dirty="0">
                <a:solidFill>
                  <a:srgbClr val="A71160"/>
                </a:solidFill>
              </a:rPr>
              <a:t>a jar </a:t>
            </a:r>
            <a:r>
              <a:rPr lang="en-US" dirty="0"/>
              <a:t>containing some business cards.</a:t>
            </a:r>
          </a:p>
          <a:p>
            <a:r>
              <a:rPr lang="en-US" dirty="0"/>
              <a:t>You are asked to determine whether the name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A71160"/>
                </a:solidFill>
              </a:rPr>
              <a:t>Bill Gates</a:t>
            </a:r>
            <a:r>
              <a:rPr lang="en-US" dirty="0" smtClean="0"/>
              <a:t>" </a:t>
            </a:r>
            <a:r>
              <a:rPr lang="en-US" dirty="0"/>
              <a:t>is in the jar.  </a:t>
            </a:r>
          </a:p>
          <a:p>
            <a:r>
              <a:rPr lang="en-US" dirty="0"/>
              <a:t>To do this, you decide to simply go through all the cards </a:t>
            </a:r>
            <a:r>
              <a:rPr lang="en-US" dirty="0">
                <a:solidFill>
                  <a:srgbClr val="A71160"/>
                </a:solidFill>
              </a:rPr>
              <a:t>one by one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How long this takes? </a:t>
            </a:r>
          </a:p>
          <a:p>
            <a:r>
              <a:rPr lang="en-US" dirty="0"/>
              <a:t>Can be determined by how many cards are in the jar, i.e., </a:t>
            </a:r>
            <a:r>
              <a:rPr lang="en-US" dirty="0">
                <a:solidFill>
                  <a:srgbClr val="A71160"/>
                </a:solidFill>
              </a:rPr>
              <a:t>Size of Input</a:t>
            </a:r>
            <a:r>
              <a:rPr lang="en-US" b="1" dirty="0"/>
              <a:t>. </a:t>
            </a:r>
          </a:p>
          <a:p>
            <a:r>
              <a:rPr lang="en-US" dirty="0">
                <a:solidFill>
                  <a:srgbClr val="A71160"/>
                </a:solidFill>
              </a:rPr>
              <a:t>Linear search </a:t>
            </a:r>
            <a:r>
              <a:rPr lang="en-US" dirty="0"/>
              <a:t>is a method for finding a particular value from the given list.</a:t>
            </a:r>
          </a:p>
          <a:p>
            <a:r>
              <a:rPr lang="en-US" dirty="0"/>
              <a:t>The algorithm checks each element, </a:t>
            </a:r>
            <a:r>
              <a:rPr lang="en-US" dirty="0">
                <a:solidFill>
                  <a:srgbClr val="A71160"/>
                </a:solidFill>
              </a:rPr>
              <a:t>one at a time and in sequence</a:t>
            </a:r>
            <a:r>
              <a:rPr lang="en-US" dirty="0"/>
              <a:t>, until the desired element is found. </a:t>
            </a:r>
          </a:p>
          <a:p>
            <a:r>
              <a:rPr lang="en-US" dirty="0"/>
              <a:t>Linear search is </a:t>
            </a:r>
            <a:r>
              <a:rPr lang="en-US" dirty="0">
                <a:solidFill>
                  <a:srgbClr val="A71160"/>
                </a:solidFill>
              </a:rPr>
              <a:t>the simplest </a:t>
            </a:r>
            <a:r>
              <a:rPr lang="en-US" dirty="0"/>
              <a:t>search algorithm.</a:t>
            </a:r>
          </a:p>
          <a:p>
            <a:r>
              <a:rPr lang="en-US" dirty="0"/>
              <a:t>It is a special case of </a:t>
            </a:r>
            <a:r>
              <a:rPr lang="en-US" dirty="0">
                <a:solidFill>
                  <a:srgbClr val="A71160"/>
                </a:solidFill>
              </a:rPr>
              <a:t>brute-force search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432" y="975713"/>
            <a:ext cx="2164268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Binary </a:t>
            </a:r>
            <a:r>
              <a:rPr lang="en-IN" smtClean="0"/>
              <a:t>Tree Analysis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8" name="Picture 4" descr="images (277×18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0" y="863444"/>
            <a:ext cx="5043998" cy="33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Algorithm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424242"/>
              </a:solidFill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Input: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Output: Sorted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IN" b="1" dirty="0" smtClean="0">
                  <a:solidFill>
                    <a:srgbClr val="FBD9EB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Algorithm: </a:t>
                </a:r>
                <a:r>
                  <a:rPr lang="en-IN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Heap_Sort</a:t>
                </a: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(A[1,…,n])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BUILD-MAX-HEAP(A)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for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length[A]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downto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2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do 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exchange A[1]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↔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A[</a:t>
                </a:r>
                <a:r>
                  <a:rPr lang="en-US" b="1" dirty="0" err="1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heap-size[A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heap-size[A] 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– 1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ED524F"/>
                    </a:solidFill>
                    <a:latin typeface="Consolas" pitchFamily="49" charset="0"/>
                    <a:cs typeface="Consolas" pitchFamily="49" charset="0"/>
                  </a:rPr>
                  <a:t>MAX-HEAPIFY(A</a:t>
                </a:r>
                <a:r>
                  <a:rPr lang="en-US" b="1" dirty="0">
                    <a:solidFill>
                      <a:srgbClr val="ED524F"/>
                    </a:solidFill>
                    <a:latin typeface="Consolas" pitchFamily="49" charset="0"/>
                    <a:cs typeface="Consolas" pitchFamily="49" charset="0"/>
                  </a:rPr>
                  <a:t>, 1, 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974271" y="2471057"/>
            <a:ext cx="3108960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Algorithm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989" y="907868"/>
            <a:ext cx="4953000" cy="1677382"/>
          </a:xfrm>
          <a:prstGeom prst="rect">
            <a:avLst/>
          </a:prstGeom>
          <a:solidFill>
            <a:srgbClr val="424242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2200" b="1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Algorithm: </a:t>
            </a:r>
            <a:r>
              <a:rPr lang="en-US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BUILD-MAX-HEAP(A)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heap-size[A] ← length[A]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for </a:t>
            </a:r>
            <a:r>
              <a:rPr lang="en-US" sz="2200" b="1" dirty="0" err="1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← ⌊length[A]/2⌋ </a:t>
            </a:r>
            <a:r>
              <a:rPr lang="en-US" sz="2200" b="1" dirty="0" err="1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downto</a:t>
            </a:r>
            <a:r>
              <a:rPr lang="en-US" sz="22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1</a:t>
            </a:r>
          </a:p>
          <a:p>
            <a:pPr lvl="1">
              <a:spcBef>
                <a:spcPts val="600"/>
              </a:spcBef>
            </a:pPr>
            <a:r>
              <a:rPr lang="en-US" sz="2200" b="1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do </a:t>
            </a:r>
            <a:r>
              <a:rPr lang="en-US" sz="2200" b="1" dirty="0">
                <a:solidFill>
                  <a:srgbClr val="ED524F"/>
                </a:solidFill>
                <a:latin typeface="Consolas" pitchFamily="49" charset="0"/>
                <a:cs typeface="Consolas" pitchFamily="49" charset="0"/>
              </a:rPr>
              <a:t>MAX-HEAPIFY(A, </a:t>
            </a:r>
            <a:r>
              <a:rPr lang="en-US" sz="2200" b="1" dirty="0" err="1">
                <a:solidFill>
                  <a:srgbClr val="ED524F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200" b="1" dirty="0">
                <a:solidFill>
                  <a:srgbClr val="ED524F"/>
                </a:solidFill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3657600"/>
            <a:ext cx="1143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503358" y="907868"/>
          <a:ext cx="32918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7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42696" y="2882554"/>
            <a:ext cx="228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heap-size[A] = 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0112" y="1347129"/>
            <a:ext cx="4645641" cy="386368"/>
          </a:xfrm>
          <a:prstGeom prst="round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2303" y="4243452"/>
            <a:ext cx="65652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A71160"/>
                </a:solidFill>
              </a:rPr>
              <a:t>i</a:t>
            </a:r>
            <a:r>
              <a:rPr lang="en-US" sz="2000" b="1" dirty="0" smtClean="0">
                <a:solidFill>
                  <a:srgbClr val="A71160"/>
                </a:solidFill>
              </a:rPr>
              <a:t> = 3</a:t>
            </a:r>
            <a:endParaRPr lang="en-US" sz="2000" b="1" dirty="0">
              <a:solidFill>
                <a:srgbClr val="A71160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6297918" y="1558608"/>
            <a:ext cx="2052062" cy="1884429"/>
            <a:chOff x="6297918" y="1558608"/>
            <a:chExt cx="2052062" cy="1884429"/>
          </a:xfrm>
        </p:grpSpPr>
        <p:cxnSp>
          <p:nvCxnSpPr>
            <p:cNvPr id="18" name="Straight Connector 17"/>
            <p:cNvCxnSpPr>
              <a:stCxn id="23" idx="4"/>
              <a:endCxn id="28" idx="0"/>
            </p:cNvCxnSpPr>
            <p:nvPr/>
          </p:nvCxnSpPr>
          <p:spPr>
            <a:xfrm flipH="1">
              <a:off x="8050091" y="2734026"/>
              <a:ext cx="43251" cy="1820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208752" y="1558608"/>
              <a:ext cx="513275" cy="52693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4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0" name="Straight Connector 19"/>
            <p:cNvCxnSpPr>
              <a:stCxn id="19" idx="3"/>
              <a:endCxn id="21" idx="0"/>
            </p:cNvCxnSpPr>
            <p:nvPr/>
          </p:nvCxnSpPr>
          <p:spPr>
            <a:xfrm flipH="1">
              <a:off x="6938988" y="2008373"/>
              <a:ext cx="344932" cy="2276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682350" y="2235981"/>
              <a:ext cx="513275" cy="52693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2" name="Straight Connector 21"/>
            <p:cNvCxnSpPr>
              <a:stCxn id="19" idx="5"/>
              <a:endCxn id="23" idx="0"/>
            </p:cNvCxnSpPr>
            <p:nvPr/>
          </p:nvCxnSpPr>
          <p:spPr>
            <a:xfrm>
              <a:off x="7646859" y="2008374"/>
              <a:ext cx="446483" cy="1987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836705" y="2207093"/>
              <a:ext cx="513275" cy="52693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>
              <a:stCxn id="21" idx="3"/>
              <a:endCxn id="25" idx="0"/>
            </p:cNvCxnSpPr>
            <p:nvPr/>
          </p:nvCxnSpPr>
          <p:spPr>
            <a:xfrm flipH="1">
              <a:off x="6554556" y="2685747"/>
              <a:ext cx="202962" cy="2303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6297918" y="2916105"/>
              <a:ext cx="513275" cy="52693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</a:p>
          </p:txBody>
        </p:sp>
        <p:cxnSp>
          <p:nvCxnSpPr>
            <p:cNvPr id="26" name="Straight Connector 25"/>
            <p:cNvCxnSpPr>
              <a:stCxn id="21" idx="5"/>
              <a:endCxn id="27" idx="0"/>
            </p:cNvCxnSpPr>
            <p:nvPr/>
          </p:nvCxnSpPr>
          <p:spPr>
            <a:xfrm>
              <a:off x="7120458" y="2685749"/>
              <a:ext cx="236095" cy="2137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099916" y="2899510"/>
              <a:ext cx="513275" cy="52693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793452" y="2916102"/>
              <a:ext cx="513275" cy="52693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7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165668" y="1495697"/>
            <a:ext cx="1840785" cy="1588951"/>
            <a:chOff x="6165668" y="1495697"/>
            <a:chExt cx="1840785" cy="1588951"/>
          </a:xfrm>
        </p:grpSpPr>
        <p:sp>
          <p:nvSpPr>
            <p:cNvPr id="12" name="TextBox 11"/>
            <p:cNvSpPr txBox="1"/>
            <p:nvPr/>
          </p:nvSpPr>
          <p:spPr>
            <a:xfrm>
              <a:off x="7004124" y="1495697"/>
              <a:ext cx="276606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5009" y="2052080"/>
              <a:ext cx="276606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02074" y="2059193"/>
              <a:ext cx="253623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5668" y="2721681"/>
              <a:ext cx="276606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59934" y="2747558"/>
              <a:ext cx="276606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5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29847" y="2688659"/>
              <a:ext cx="276606" cy="33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0202" y="4192871"/>
            <a:ext cx="2594235" cy="2191536"/>
            <a:chOff x="5838477" y="1752600"/>
            <a:chExt cx="2594235" cy="2191536"/>
          </a:xfrm>
        </p:grpSpPr>
        <p:grpSp>
          <p:nvGrpSpPr>
            <p:cNvPr id="30" name="Group 29"/>
            <p:cNvGrpSpPr/>
            <p:nvPr/>
          </p:nvGrpSpPr>
          <p:grpSpPr>
            <a:xfrm>
              <a:off x="5995546" y="1821529"/>
              <a:ext cx="2437166" cy="2122607"/>
              <a:chOff x="5522950" y="3505200"/>
              <a:chExt cx="2437166" cy="2122607"/>
            </a:xfrm>
          </p:grpSpPr>
          <p:cxnSp>
            <p:nvCxnSpPr>
              <p:cNvPr id="37" name="Straight Connector 36"/>
              <p:cNvCxnSpPr>
                <a:stCxn id="42" idx="4"/>
                <a:endCxn id="47" idx="0"/>
              </p:cNvCxnSpPr>
              <p:nvPr/>
            </p:nvCxnSpPr>
            <p:spPr>
              <a:xfrm flipH="1">
                <a:off x="7535815" y="4793045"/>
                <a:ext cx="119501" cy="25742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6604717" y="3505200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4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39" name="Straight Connector 38"/>
              <p:cNvCxnSpPr>
                <a:stCxn id="38" idx="3"/>
                <a:endCxn id="40" idx="0"/>
              </p:cNvCxnSpPr>
              <p:nvPr/>
            </p:nvCxnSpPr>
            <p:spPr>
              <a:xfrm flipH="1">
                <a:off x="6284327" y="3997985"/>
                <a:ext cx="409664" cy="2493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5979527" y="4247363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41" name="Straight Connector 40"/>
              <p:cNvCxnSpPr>
                <a:stCxn id="38" idx="5"/>
                <a:endCxn id="42" idx="0"/>
              </p:cNvCxnSpPr>
              <p:nvPr/>
            </p:nvCxnSpPr>
            <p:spPr>
              <a:xfrm>
                <a:off x="7125043" y="3997985"/>
                <a:ext cx="530273" cy="2177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7350516" y="4215712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43" name="Straight Connector 42"/>
              <p:cNvCxnSpPr>
                <a:stCxn id="40" idx="3"/>
                <a:endCxn id="44" idx="0"/>
              </p:cNvCxnSpPr>
              <p:nvPr/>
            </p:nvCxnSpPr>
            <p:spPr>
              <a:xfrm flipH="1">
                <a:off x="5827750" y="4740148"/>
                <a:ext cx="241051" cy="25239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5522950" y="4992538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</a:p>
            </p:txBody>
          </p:sp>
          <p:cxnSp>
            <p:nvCxnSpPr>
              <p:cNvPr id="45" name="Straight Connector 44"/>
              <p:cNvCxnSpPr>
                <a:stCxn id="40" idx="5"/>
                <a:endCxn id="46" idx="0"/>
              </p:cNvCxnSpPr>
              <p:nvPr/>
            </p:nvCxnSpPr>
            <p:spPr>
              <a:xfrm>
                <a:off x="6499853" y="4740148"/>
                <a:ext cx="280402" cy="28645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6475455" y="5026607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231015" y="5050474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7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834284" y="17526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00884" y="2362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63215" y="2369994"/>
              <a:ext cx="301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38477" y="3095848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81800" y="3124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5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67013" y="3124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H="1">
            <a:off x="4193180" y="3819912"/>
            <a:ext cx="3489" cy="2651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194283" y="3819912"/>
            <a:ext cx="0" cy="2651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750991" y="4273059"/>
            <a:ext cx="2594235" cy="2146433"/>
            <a:chOff x="5838477" y="1752600"/>
            <a:chExt cx="2594235" cy="2146433"/>
          </a:xfrm>
        </p:grpSpPr>
        <p:grpSp>
          <p:nvGrpSpPr>
            <p:cNvPr id="51" name="Group 50"/>
            <p:cNvGrpSpPr/>
            <p:nvPr/>
          </p:nvGrpSpPr>
          <p:grpSpPr>
            <a:xfrm>
              <a:off x="5995546" y="1821529"/>
              <a:ext cx="2437166" cy="2077504"/>
              <a:chOff x="5522950" y="3505200"/>
              <a:chExt cx="2437166" cy="2077504"/>
            </a:xfrm>
          </p:grpSpPr>
          <p:cxnSp>
            <p:nvCxnSpPr>
              <p:cNvPr id="58" name="Straight Connector 57"/>
              <p:cNvCxnSpPr>
                <a:stCxn id="63" idx="4"/>
                <a:endCxn id="68" idx="0"/>
              </p:cNvCxnSpPr>
              <p:nvPr/>
            </p:nvCxnSpPr>
            <p:spPr>
              <a:xfrm flipH="1">
                <a:off x="7508124" y="4793045"/>
                <a:ext cx="147192" cy="21232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6604717" y="3505200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4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60" name="Straight Connector 59"/>
              <p:cNvCxnSpPr>
                <a:stCxn id="59" idx="3"/>
                <a:endCxn id="61" idx="0"/>
              </p:cNvCxnSpPr>
              <p:nvPr/>
            </p:nvCxnSpPr>
            <p:spPr>
              <a:xfrm flipH="1">
                <a:off x="6284327" y="3997985"/>
                <a:ext cx="409664" cy="2493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979527" y="4247363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62" name="Straight Connector 61"/>
              <p:cNvCxnSpPr>
                <a:stCxn id="59" idx="5"/>
                <a:endCxn id="63" idx="0"/>
              </p:cNvCxnSpPr>
              <p:nvPr/>
            </p:nvCxnSpPr>
            <p:spPr>
              <a:xfrm>
                <a:off x="7125043" y="3997985"/>
                <a:ext cx="530273" cy="2177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7350516" y="4215712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7</a:t>
                </a:r>
              </a:p>
            </p:txBody>
          </p:sp>
          <p:cxnSp>
            <p:nvCxnSpPr>
              <p:cNvPr id="64" name="Straight Connector 63"/>
              <p:cNvCxnSpPr>
                <a:stCxn id="61" idx="3"/>
                <a:endCxn id="65" idx="0"/>
              </p:cNvCxnSpPr>
              <p:nvPr/>
            </p:nvCxnSpPr>
            <p:spPr>
              <a:xfrm flipH="1">
                <a:off x="5827750" y="4740148"/>
                <a:ext cx="241051" cy="25239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5522950" y="4992538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</a:p>
            </p:txBody>
          </p:sp>
          <p:cxnSp>
            <p:nvCxnSpPr>
              <p:cNvPr id="66" name="Straight Connector 65"/>
              <p:cNvCxnSpPr>
                <a:stCxn id="61" idx="5"/>
                <a:endCxn id="67" idx="0"/>
              </p:cNvCxnSpPr>
              <p:nvPr/>
            </p:nvCxnSpPr>
            <p:spPr>
              <a:xfrm>
                <a:off x="6499853" y="4740148"/>
                <a:ext cx="280402" cy="23420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6475455" y="4974355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203324" y="5005371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834284" y="17526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00884" y="2362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63215" y="2369994"/>
              <a:ext cx="301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38477" y="3095848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81800" y="3124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5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96200" y="3059668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669114" y="4261800"/>
            <a:ext cx="2594235" cy="2133600"/>
            <a:chOff x="5838477" y="1752600"/>
            <a:chExt cx="2594235" cy="2133600"/>
          </a:xfrm>
        </p:grpSpPr>
        <p:grpSp>
          <p:nvGrpSpPr>
            <p:cNvPr id="70" name="Group 69"/>
            <p:cNvGrpSpPr/>
            <p:nvPr/>
          </p:nvGrpSpPr>
          <p:grpSpPr>
            <a:xfrm>
              <a:off x="5995546" y="1821529"/>
              <a:ext cx="2437166" cy="2064671"/>
              <a:chOff x="5522950" y="3505200"/>
              <a:chExt cx="2437166" cy="2064671"/>
            </a:xfrm>
          </p:grpSpPr>
          <p:cxnSp>
            <p:nvCxnSpPr>
              <p:cNvPr id="77" name="Straight Connector 76"/>
              <p:cNvCxnSpPr>
                <a:stCxn id="82" idx="4"/>
                <a:endCxn id="87" idx="0"/>
              </p:cNvCxnSpPr>
              <p:nvPr/>
            </p:nvCxnSpPr>
            <p:spPr>
              <a:xfrm flipH="1">
                <a:off x="7495419" y="4793045"/>
                <a:ext cx="159897" cy="19949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>
              <a:xfrm>
                <a:off x="6604717" y="3505200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4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79" name="Straight Connector 78"/>
              <p:cNvCxnSpPr>
                <a:stCxn id="78" idx="3"/>
                <a:endCxn id="80" idx="0"/>
              </p:cNvCxnSpPr>
              <p:nvPr/>
            </p:nvCxnSpPr>
            <p:spPr>
              <a:xfrm flipH="1">
                <a:off x="6284327" y="3997985"/>
                <a:ext cx="409664" cy="24937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5979527" y="4247363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9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81" name="Straight Connector 80"/>
              <p:cNvCxnSpPr>
                <a:stCxn id="78" idx="5"/>
                <a:endCxn id="82" idx="0"/>
              </p:cNvCxnSpPr>
              <p:nvPr/>
            </p:nvCxnSpPr>
            <p:spPr>
              <a:xfrm>
                <a:off x="7125043" y="3997985"/>
                <a:ext cx="530273" cy="2177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7350516" y="4215712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7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83" name="Straight Connector 82"/>
              <p:cNvCxnSpPr>
                <a:stCxn id="80" idx="3"/>
                <a:endCxn id="84" idx="0"/>
              </p:cNvCxnSpPr>
              <p:nvPr/>
            </p:nvCxnSpPr>
            <p:spPr>
              <a:xfrm flipH="1">
                <a:off x="5827750" y="4740148"/>
                <a:ext cx="241051" cy="25239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5522950" y="4992538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</a:p>
            </p:txBody>
          </p:sp>
          <p:cxnSp>
            <p:nvCxnSpPr>
              <p:cNvPr id="85" name="Straight Connector 84"/>
              <p:cNvCxnSpPr>
                <a:stCxn id="80" idx="5"/>
                <a:endCxn id="86" idx="0"/>
              </p:cNvCxnSpPr>
              <p:nvPr/>
            </p:nvCxnSpPr>
            <p:spPr>
              <a:xfrm>
                <a:off x="6499853" y="4740148"/>
                <a:ext cx="280402" cy="23420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6475455" y="4974355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190619" y="4992537"/>
                <a:ext cx="609600" cy="57733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6834284" y="17526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00884" y="2362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663215" y="2369994"/>
              <a:ext cx="301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38477" y="3095848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81800" y="3124200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5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96200" y="3046605"/>
              <a:ext cx="32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529088" y="4243452"/>
            <a:ext cx="65652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A71160"/>
                </a:solidFill>
              </a:defRPr>
            </a:lvl1pPr>
          </a:lstStyle>
          <a:p>
            <a:r>
              <a:rPr lang="en-US" dirty="0" err="1"/>
              <a:t>i</a:t>
            </a:r>
            <a:r>
              <a:rPr lang="en-US" dirty="0"/>
              <a:t> = 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398368" y="4243452"/>
            <a:ext cx="65652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A71160"/>
                </a:solidFill>
              </a:defRPr>
            </a:lvl1pPr>
          </a:lstStyle>
          <a:p>
            <a:r>
              <a:rPr lang="en-US" dirty="0" err="1"/>
              <a:t>i</a:t>
            </a:r>
            <a:r>
              <a:rPr lang="en-US" dirty="0"/>
              <a:t> = 1</a:t>
            </a:r>
          </a:p>
        </p:txBody>
      </p:sp>
      <p:sp>
        <p:nvSpPr>
          <p:cNvPr id="90" name="Freeform 11"/>
          <p:cNvSpPr>
            <a:spLocks/>
          </p:cNvSpPr>
          <p:nvPr/>
        </p:nvSpPr>
        <p:spPr bwMode="auto">
          <a:xfrm>
            <a:off x="2729955" y="5356265"/>
            <a:ext cx="203504" cy="449263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2"/>
          <p:cNvSpPr>
            <a:spLocks/>
          </p:cNvSpPr>
          <p:nvPr/>
        </p:nvSpPr>
        <p:spPr bwMode="auto">
          <a:xfrm>
            <a:off x="3367407" y="5496748"/>
            <a:ext cx="124045" cy="408703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788783" y="2187115"/>
            <a:ext cx="3215146" cy="365760"/>
          </a:xfrm>
          <a:prstGeom prst="roundRect">
            <a:avLst/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17"/>
          <p:cNvSpPr>
            <a:spLocks/>
          </p:cNvSpPr>
          <p:nvPr/>
        </p:nvSpPr>
        <p:spPr bwMode="auto">
          <a:xfrm>
            <a:off x="5587264" y="5683250"/>
            <a:ext cx="262607" cy="370251"/>
          </a:xfrm>
          <a:custGeom>
            <a:avLst/>
            <a:gdLst>
              <a:gd name="T0" fmla="*/ 197 w 197"/>
              <a:gd name="T1" fmla="*/ 260 h 260"/>
              <a:gd name="T2" fmla="*/ 114 w 197"/>
              <a:gd name="T3" fmla="*/ 233 h 260"/>
              <a:gd name="T4" fmla="*/ 41 w 197"/>
              <a:gd name="T5" fmla="*/ 164 h 260"/>
              <a:gd name="T6" fmla="*/ 0 w 197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60"/>
              <a:gd name="T14" fmla="*/ 197 w 19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60">
                <a:moveTo>
                  <a:pt x="197" y="260"/>
                </a:moveTo>
                <a:cubicBezTo>
                  <a:pt x="183" y="256"/>
                  <a:pt x="140" y="249"/>
                  <a:pt x="114" y="233"/>
                </a:cubicBezTo>
                <a:cubicBezTo>
                  <a:pt x="88" y="217"/>
                  <a:pt x="60" y="203"/>
                  <a:pt x="41" y="164"/>
                </a:cubicBezTo>
                <a:cubicBezTo>
                  <a:pt x="22" y="125"/>
                  <a:pt x="9" y="34"/>
                  <a:pt x="0" y="0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Freeform 18"/>
          <p:cNvSpPr>
            <a:spLocks/>
          </p:cNvSpPr>
          <p:nvPr/>
        </p:nvSpPr>
        <p:spPr bwMode="auto">
          <a:xfrm>
            <a:off x="6076024" y="5327095"/>
            <a:ext cx="249238" cy="449263"/>
          </a:xfrm>
          <a:custGeom>
            <a:avLst/>
            <a:gdLst>
              <a:gd name="T0" fmla="*/ 0 w 157"/>
              <a:gd name="T1" fmla="*/ 0 h 283"/>
              <a:gd name="T2" fmla="*/ 91 w 157"/>
              <a:gd name="T3" fmla="*/ 41 h 283"/>
              <a:gd name="T4" fmla="*/ 147 w 157"/>
              <a:gd name="T5" fmla="*/ 151 h 283"/>
              <a:gd name="T6" fmla="*/ 152 w 157"/>
              <a:gd name="T7" fmla="*/ 283 h 283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283"/>
              <a:gd name="T14" fmla="*/ 157 w 157"/>
              <a:gd name="T15" fmla="*/ 283 h 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283">
                <a:moveTo>
                  <a:pt x="0" y="0"/>
                </a:moveTo>
                <a:cubicBezTo>
                  <a:pt x="15" y="7"/>
                  <a:pt x="67" y="16"/>
                  <a:pt x="91" y="41"/>
                </a:cubicBezTo>
                <a:cubicBezTo>
                  <a:pt x="115" y="66"/>
                  <a:pt x="137" y="111"/>
                  <a:pt x="147" y="151"/>
                </a:cubicBezTo>
                <a:cubicBezTo>
                  <a:pt x="157" y="191"/>
                  <a:pt x="151" y="256"/>
                  <a:pt x="152" y="283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Freeform 11"/>
          <p:cNvSpPr>
            <a:spLocks/>
          </p:cNvSpPr>
          <p:nvPr/>
        </p:nvSpPr>
        <p:spPr bwMode="auto">
          <a:xfrm>
            <a:off x="9324343" y="4573018"/>
            <a:ext cx="468049" cy="368127"/>
          </a:xfrm>
          <a:custGeom>
            <a:avLst/>
            <a:gdLst>
              <a:gd name="T0" fmla="*/ 0 w 162"/>
              <a:gd name="T1" fmla="*/ 264 h 264"/>
              <a:gd name="T2" fmla="*/ 30 w 162"/>
              <a:gd name="T3" fmla="*/ 162 h 264"/>
              <a:gd name="T4" fmla="*/ 90 w 162"/>
              <a:gd name="T5" fmla="*/ 66 h 264"/>
              <a:gd name="T6" fmla="*/ 162 w 162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264"/>
              <a:gd name="T14" fmla="*/ 162 w 162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264">
                <a:moveTo>
                  <a:pt x="0" y="264"/>
                </a:moveTo>
                <a:cubicBezTo>
                  <a:pt x="5" y="247"/>
                  <a:pt x="15" y="195"/>
                  <a:pt x="30" y="162"/>
                </a:cubicBezTo>
                <a:cubicBezTo>
                  <a:pt x="45" y="129"/>
                  <a:pt x="68" y="93"/>
                  <a:pt x="90" y="66"/>
                </a:cubicBezTo>
                <a:cubicBezTo>
                  <a:pt x="112" y="39"/>
                  <a:pt x="147" y="14"/>
                  <a:pt x="162" y="0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"/>
          <p:cNvSpPr>
            <a:spLocks/>
          </p:cNvSpPr>
          <p:nvPr/>
        </p:nvSpPr>
        <p:spPr bwMode="auto">
          <a:xfrm>
            <a:off x="9874516" y="4932377"/>
            <a:ext cx="308720" cy="414679"/>
          </a:xfrm>
          <a:custGeom>
            <a:avLst/>
            <a:gdLst>
              <a:gd name="T0" fmla="*/ 156 w 170"/>
              <a:gd name="T1" fmla="*/ 0 h 258"/>
              <a:gd name="T2" fmla="*/ 144 w 170"/>
              <a:gd name="T3" fmla="*/ 126 h 258"/>
              <a:gd name="T4" fmla="*/ 0 w 170"/>
              <a:gd name="T5" fmla="*/ 258 h 258"/>
              <a:gd name="T6" fmla="*/ 0 60000 65536"/>
              <a:gd name="T7" fmla="*/ 0 60000 65536"/>
              <a:gd name="T8" fmla="*/ 0 60000 65536"/>
              <a:gd name="T9" fmla="*/ 0 w 170"/>
              <a:gd name="T10" fmla="*/ 0 h 258"/>
              <a:gd name="T11" fmla="*/ 170 w 170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258">
                <a:moveTo>
                  <a:pt x="156" y="0"/>
                </a:moveTo>
                <a:cubicBezTo>
                  <a:pt x="154" y="21"/>
                  <a:pt x="170" y="83"/>
                  <a:pt x="144" y="126"/>
                </a:cubicBezTo>
                <a:cubicBezTo>
                  <a:pt x="118" y="169"/>
                  <a:pt x="30" y="231"/>
                  <a:pt x="0" y="258"/>
                </a:cubicBezTo>
              </a:path>
            </a:pathLst>
          </a:custGeom>
          <a:noFill/>
          <a:ln w="158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/>
          </p:nvPr>
        </p:nvGraphicFramePr>
        <p:xfrm>
          <a:off x="649035" y="3749040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/>
          </p:nvPr>
        </p:nvGraphicFramePr>
        <p:xfrm>
          <a:off x="4529088" y="3749040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443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extLst/>
          </p:nvPr>
        </p:nvGraphicFramePr>
        <p:xfrm>
          <a:off x="8398368" y="3749040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06" name="Straight Connector 105"/>
          <p:cNvCxnSpPr/>
          <p:nvPr/>
        </p:nvCxnSpPr>
        <p:spPr>
          <a:xfrm>
            <a:off x="3722915" y="2133257"/>
            <a:ext cx="1215624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069872" y="5078365"/>
            <a:ext cx="365760" cy="36576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7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921826" y="5892858"/>
            <a:ext cx="3657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3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482150" y="5161338"/>
            <a:ext cx="3657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9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987246" y="5901566"/>
            <a:ext cx="3657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1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049801" y="4438526"/>
            <a:ext cx="3657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9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405364" y="5165692"/>
            <a:ext cx="3657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4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0023 C -0.00247 0.03217 -0.00156 0.01319 -0.00156 0.05764 L -0.00156 0.05787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8" grpId="2" animBg="1"/>
      <p:bldP spid="9" grpId="0" animBg="1"/>
      <p:bldP spid="88" grpId="0" animBg="1"/>
      <p:bldP spid="89" grpId="0" animBg="1"/>
      <p:bldP spid="90" grpId="0" animBg="1"/>
      <p:bldP spid="90" grpId="1" animBg="1"/>
      <p:bldP spid="91" grpId="0" animBg="1"/>
      <p:bldP spid="91" grpId="1" animBg="1"/>
      <p:bldP spid="94" grpId="0" animBg="1"/>
      <p:bldP spid="95" grpId="0" animBg="1"/>
      <p:bldP spid="95" grpId="1" animBg="1"/>
      <p:bldP spid="96" grpId="0" animBg="1"/>
      <p:bldP spid="96" grpId="1" animBg="1"/>
      <p:bldP spid="99" grpId="0" animBg="1"/>
      <p:bldP spid="99" grpId="1" animBg="1"/>
      <p:bldP spid="100" grpId="0" animBg="1"/>
      <p:bldP spid="100" grpId="1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Algorithm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424242"/>
              </a:solidFill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Input: Array </a:t>
                </a: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Output: Sorted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IN" b="1" dirty="0" smtClean="0">
                  <a:solidFill>
                    <a:srgbClr val="FBD9EB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Algorithm: </a:t>
                </a:r>
                <a:r>
                  <a:rPr lang="en-IN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Heap_Sort</a:t>
                </a: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(A[1,…,n])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BUILD-MAX-HEAP(A)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for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length[A]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downto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2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do 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exchange A[1]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↔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A[</a:t>
                </a:r>
                <a:r>
                  <a:rPr lang="en-US" b="1" dirty="0" err="1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heap-size[A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heap-size[A] 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– 1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MAX-HEAPIFY(A</a:t>
                </a:r>
                <a:r>
                  <a:rPr lang="en-US" b="1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, 1, 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014612" y="2834127"/>
            <a:ext cx="4673494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8" idx="4"/>
          </p:cNvCxnSpPr>
          <p:nvPr/>
        </p:nvCxnSpPr>
        <p:spPr>
          <a:xfrm flipH="1">
            <a:off x="10789920" y="3278793"/>
            <a:ext cx="168629" cy="2481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907950" y="1990948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15" name="Straight Connector 14"/>
          <p:cNvCxnSpPr>
            <a:stCxn id="14" idx="3"/>
            <a:endCxn id="16" idx="0"/>
          </p:cNvCxnSpPr>
          <p:nvPr/>
        </p:nvCxnSpPr>
        <p:spPr>
          <a:xfrm flipH="1">
            <a:off x="9587560" y="2483733"/>
            <a:ext cx="409664" cy="249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2760" y="2733111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17" name="Straight Connector 16"/>
          <p:cNvCxnSpPr>
            <a:stCxn id="14" idx="5"/>
            <a:endCxn id="18" idx="0"/>
          </p:cNvCxnSpPr>
          <p:nvPr/>
        </p:nvCxnSpPr>
        <p:spPr>
          <a:xfrm>
            <a:off x="10428276" y="2483733"/>
            <a:ext cx="530273" cy="217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653749" y="2701460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7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19" name="Straight Connector 18"/>
          <p:cNvCxnSpPr>
            <a:stCxn id="16" idx="3"/>
            <a:endCxn id="20" idx="0"/>
          </p:cNvCxnSpPr>
          <p:nvPr/>
        </p:nvCxnSpPr>
        <p:spPr>
          <a:xfrm flipH="1">
            <a:off x="9130983" y="3225896"/>
            <a:ext cx="241051" cy="2523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826183" y="3478286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2</a:t>
            </a:r>
          </a:p>
        </p:txBody>
      </p:sp>
      <p:cxnSp>
        <p:nvCxnSpPr>
          <p:cNvPr id="21" name="Straight Connector 20"/>
          <p:cNvCxnSpPr>
            <a:stCxn id="16" idx="5"/>
            <a:endCxn id="22" idx="0"/>
          </p:cNvCxnSpPr>
          <p:nvPr/>
        </p:nvCxnSpPr>
        <p:spPr>
          <a:xfrm>
            <a:off x="9803086" y="3225896"/>
            <a:ext cx="280402" cy="274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778688" y="3500444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493852" y="3478285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4921" y="19220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1521" y="2531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3852" y="2539413"/>
            <a:ext cx="30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9114" y="3265267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12437" y="3293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6837" y="3216024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8398368" y="1153766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1911595" y="3678859"/>
            <a:ext cx="5508108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8394014" y="1149412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A7116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A711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1916077" y="4086753"/>
            <a:ext cx="3597217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5495 0.0652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02318 4.44444E-6 C -0.0336 4.44444E-6 -0.04636 -0.05973 -0.04636 -0.10811 L -0.04636 -0.21598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093 L 0.02513 0.00093 C 0.03554 0.00093 0.04857 0.06111 0.04857 0.11019 L 0.04857 0.21945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4" grpId="0" animBg="1"/>
      <p:bldP spid="14" grpId="1" animBg="1"/>
      <p:bldP spid="14" grpId="2" animBg="1"/>
      <p:bldP spid="16" grpId="0" animBg="1"/>
      <p:bldP spid="18" grpId="0" animBg="1"/>
      <p:bldP spid="20" grpId="0" animBg="1"/>
      <p:bldP spid="22" grpId="0" animBg="1"/>
      <p:bldP spid="23" grpId="0" animBg="1"/>
      <p:bldP spid="23" grpId="1" animBg="1"/>
      <p:bldP spid="7" grpId="0"/>
      <p:bldP spid="8" grpId="0"/>
      <p:bldP spid="9" grpId="0"/>
      <p:bldP spid="10" grpId="0"/>
      <p:bldP spid="11" grpId="0"/>
      <p:bldP spid="12" grpId="0"/>
      <p:bldP spid="12" grpId="1"/>
      <p:bldP spid="28" grpId="0" animBg="1"/>
      <p:bldP spid="28" grpId="1" animBg="1"/>
      <p:bldP spid="3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424242"/>
              </a:solidFill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dirty="0" smtClean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Algorithm: Max-</a:t>
                </a:r>
                <a:r>
                  <a:rPr lang="en-IN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heapify</a:t>
                </a:r>
                <a:r>
                  <a:rPr lang="en-IN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(A, </a:t>
                </a:r>
                <a:r>
                  <a:rPr lang="en-IN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IN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, n)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l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LEFT(</a:t>
                </a:r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)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RIGHT(</a:t>
                </a:r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)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if l ≤ n and A[l] &gt; A[</a:t>
                </a:r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  then largest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 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l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  else largest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 </m:t>
                    </m:r>
                  </m:oMath>
                </a14:m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endParaRPr lang="en-US" dirty="0">
                  <a:solidFill>
                    <a:schemeClr val="accent5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if r ≤ n and A[r] &gt; A[largest]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  then largest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 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r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if largest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itchFamily="49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endParaRPr lang="en-US" dirty="0">
                  <a:solidFill>
                    <a:schemeClr val="accent5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  then exchange A[</a:t>
                </a:r>
                <a:r>
                  <a:rPr lang="en-US" dirty="0" err="1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↔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 A[largest]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MAX-HEAPIFY(A, largest, n)</a:t>
                </a:r>
                <a:endParaRPr lang="en-IN" dirty="0">
                  <a:solidFill>
                    <a:schemeClr val="accent5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>
            <a:off x="4441368" y="1308884"/>
            <a:ext cx="457200" cy="376225"/>
          </a:xfrm>
          <a:prstGeom prst="wedgeEllipseCallout">
            <a:avLst>
              <a:gd name="adj1" fmla="val 319"/>
              <a:gd name="adj2" fmla="val -74467"/>
            </a:avLst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</a:t>
            </a:r>
            <a:endParaRPr lang="en-US" sz="2400" b="1" dirty="0">
              <a:solidFill>
                <a:srgbClr val="A711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8586" y="1358953"/>
                <a:ext cx="83299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l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 smtClean="0">
                    <a:solidFill>
                      <a:srgbClr val="A71160"/>
                    </a:solidFill>
                  </a:rPr>
                  <a:t> 2</a:t>
                </a:r>
                <a:endParaRPr lang="en-US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86" y="1358953"/>
                <a:ext cx="832993" cy="369332"/>
              </a:xfrm>
              <a:prstGeom prst="rect">
                <a:avLst/>
              </a:prstGeom>
              <a:blipFill>
                <a:blip r:embed="rId3"/>
                <a:stretch>
                  <a:fillRect l="-5036" t="-7937" r="-1439" b="-22222"/>
                </a:stretch>
              </a:blipFill>
              <a:ln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48586" y="1754411"/>
                <a:ext cx="83299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 smtClean="0">
                    <a:solidFill>
                      <a:srgbClr val="A71160"/>
                    </a:solidFill>
                  </a:rPr>
                  <a:t> 3</a:t>
                </a:r>
                <a:endParaRPr lang="en-US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86" y="1754411"/>
                <a:ext cx="832993" cy="369332"/>
              </a:xfrm>
              <a:prstGeom prst="rect">
                <a:avLst/>
              </a:prstGeom>
              <a:blipFill>
                <a:blip r:embed="rId4"/>
                <a:stretch>
                  <a:fillRect l="-5036" t="-8065" r="-1439" b="-24194"/>
                </a:stretch>
              </a:blipFill>
              <a:ln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338247" y="2664432"/>
            <a:ext cx="18288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69595" y="2280498"/>
            <a:ext cx="60879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Yes </a:t>
            </a:r>
            <a:endParaRPr lang="en-US" b="1" dirty="0">
              <a:solidFill>
                <a:srgbClr val="A711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79845" y="2728707"/>
                <a:ext cx="158898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largest</a:t>
                </a:r>
                <a:r>
                  <a:rPr lang="en-US" dirty="0" smtClean="0">
                    <a:solidFill>
                      <a:srgbClr val="A71160"/>
                    </a:solidFill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 smtClean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 2 </a:t>
                </a:r>
                <a:endParaRPr lang="en-US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845" y="2728707"/>
                <a:ext cx="1588983" cy="369332"/>
              </a:xfrm>
              <a:prstGeom prst="rect">
                <a:avLst/>
              </a:prstGeom>
              <a:blipFill>
                <a:blip r:embed="rId5"/>
                <a:stretch>
                  <a:fillRect l="-2662" t="-8065" r="-8745" b="-24194"/>
                </a:stretch>
              </a:blipFill>
              <a:ln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2364373" y="4023360"/>
            <a:ext cx="2743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68829" y="3576787"/>
            <a:ext cx="60879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Yes </a:t>
            </a:r>
            <a:endParaRPr lang="en-US" b="1" dirty="0">
              <a:solidFill>
                <a:srgbClr val="A711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40657" y="4072617"/>
                <a:ext cx="158898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largest</a:t>
                </a:r>
                <a:r>
                  <a:rPr lang="en-US" dirty="0" smtClean="0">
                    <a:solidFill>
                      <a:srgbClr val="A71160"/>
                    </a:solidFill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A71160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 smtClean="0">
                    <a:solidFill>
                      <a:srgbClr val="A71160"/>
                    </a:solidFill>
                    <a:latin typeface="Consolas" pitchFamily="49" charset="0"/>
                    <a:cs typeface="Consolas" pitchFamily="49" charset="0"/>
                  </a:rPr>
                  <a:t> 3 </a:t>
                </a:r>
                <a:endParaRPr lang="en-US" b="1" dirty="0">
                  <a:solidFill>
                    <a:srgbClr val="A7116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657" y="4072617"/>
                <a:ext cx="1588983" cy="369332"/>
              </a:xfrm>
              <a:prstGeom prst="rect">
                <a:avLst/>
              </a:prstGeom>
              <a:blipFill>
                <a:blip r:embed="rId6"/>
                <a:stretch>
                  <a:fillRect l="-3053" t="-6349" r="-8779" b="-22222"/>
                </a:stretch>
              </a:blipFill>
              <a:ln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1571039" y="5388429"/>
            <a:ext cx="438912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90147" y="4547356"/>
            <a:ext cx="60879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71160"/>
                </a:solidFill>
                <a:latin typeface="Consolas" pitchFamily="49" charset="0"/>
                <a:cs typeface="Consolas" pitchFamily="49" charset="0"/>
              </a:rPr>
              <a:t>Yes </a:t>
            </a:r>
            <a:endParaRPr lang="en-US" b="1" dirty="0">
              <a:solidFill>
                <a:srgbClr val="A7116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907950" y="1990948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48" name="Straight Connector 47"/>
          <p:cNvCxnSpPr>
            <a:stCxn id="47" idx="3"/>
            <a:endCxn id="49" idx="0"/>
          </p:cNvCxnSpPr>
          <p:nvPr/>
        </p:nvCxnSpPr>
        <p:spPr>
          <a:xfrm flipH="1">
            <a:off x="9587560" y="2483733"/>
            <a:ext cx="409664" cy="249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282760" y="2733111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50" name="Straight Connector 49"/>
          <p:cNvCxnSpPr>
            <a:stCxn id="47" idx="5"/>
            <a:endCxn id="51" idx="0"/>
          </p:cNvCxnSpPr>
          <p:nvPr/>
        </p:nvCxnSpPr>
        <p:spPr>
          <a:xfrm>
            <a:off x="10428276" y="2483733"/>
            <a:ext cx="530273" cy="217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0653749" y="2701460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7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52" name="Straight Connector 51"/>
          <p:cNvCxnSpPr>
            <a:stCxn id="49" idx="3"/>
            <a:endCxn id="53" idx="0"/>
          </p:cNvCxnSpPr>
          <p:nvPr/>
        </p:nvCxnSpPr>
        <p:spPr>
          <a:xfrm flipH="1">
            <a:off x="9130983" y="3225896"/>
            <a:ext cx="241051" cy="2523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8826183" y="3478286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2</a:t>
            </a:r>
          </a:p>
        </p:txBody>
      </p:sp>
      <p:cxnSp>
        <p:nvCxnSpPr>
          <p:cNvPr id="54" name="Straight Connector 53"/>
          <p:cNvCxnSpPr>
            <a:stCxn id="49" idx="5"/>
            <a:endCxn id="55" idx="0"/>
          </p:cNvCxnSpPr>
          <p:nvPr/>
        </p:nvCxnSpPr>
        <p:spPr>
          <a:xfrm>
            <a:off x="9803086" y="3225896"/>
            <a:ext cx="280402" cy="274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9778688" y="3500444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664921" y="19220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31521" y="2531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493852" y="2539413"/>
            <a:ext cx="30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669114" y="3265267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12437" y="3293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/>
          </p:nvPr>
        </p:nvGraphicFramePr>
        <p:xfrm>
          <a:off x="8398368" y="1153766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A7116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A711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9977717" y="2043953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363638" y="2801468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6185 0.1037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306 2.59259E-6 C 0.04427 2.59259E-6 0.06133 0.0287 0.06133 0.05231 L 0.06133 0.10486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69 L -0.03021 -0.00069 C -0.04375 -0.00069 -0.06042 -0.02916 -0.06042 -0.05208 L -0.06042 -0.10324 " pathEditMode="relative" rAng="0" ptsTypes="AAAA">
                                      <p:cBhvr>
                                        <p:cTn id="1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47" grpId="0" animBg="1"/>
      <p:bldP spid="51" grpId="0" animBg="1"/>
      <p:bldP spid="4" grpId="0" animBg="1"/>
      <p:bldP spid="4" grpId="1" animBg="1"/>
      <p:bldP spid="4" grpId="2" animBg="1"/>
      <p:bldP spid="31" grpId="0" animBg="1"/>
      <p:bldP spid="31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–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424242"/>
              </a:solidFill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Input: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Output: Sorted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IN" b="1" dirty="0">
                  <a:solidFill>
                    <a:srgbClr val="FBD9EB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Algorithm: </a:t>
                </a:r>
                <a:r>
                  <a:rPr lang="en-IN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Heap_Sort</a:t>
                </a: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(A[1,…,n])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BUILD-MAX-HEAP(A)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for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length[A]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downto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2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do exchange A[1]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↔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A[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heap-size[A]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heap-size[A] – 1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</a:t>
                </a:r>
                <a:r>
                  <a:rPr lang="en-US" b="1" dirty="0">
                    <a:solidFill>
                      <a:schemeClr val="accent5"/>
                    </a:solidFill>
                    <a:latin typeface="Consolas" pitchFamily="49" charset="0"/>
                    <a:cs typeface="Consolas" pitchFamily="49" charset="0"/>
                  </a:rPr>
                  <a:t>MAX-HEAPIFY(A, 1, n)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IN" dirty="0">
                  <a:solidFill>
                    <a:schemeClr val="accent5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9907950" y="1990948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7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48" name="Straight Connector 47"/>
          <p:cNvCxnSpPr>
            <a:stCxn id="47" idx="3"/>
            <a:endCxn id="49" idx="0"/>
          </p:cNvCxnSpPr>
          <p:nvPr/>
        </p:nvCxnSpPr>
        <p:spPr>
          <a:xfrm flipH="1">
            <a:off x="9587560" y="2483733"/>
            <a:ext cx="409664" cy="249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282760" y="2733111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50" name="Straight Connector 49"/>
          <p:cNvCxnSpPr>
            <a:stCxn id="47" idx="5"/>
            <a:endCxn id="51" idx="0"/>
          </p:cNvCxnSpPr>
          <p:nvPr/>
        </p:nvCxnSpPr>
        <p:spPr>
          <a:xfrm>
            <a:off x="10428276" y="2483733"/>
            <a:ext cx="530273" cy="217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0653749" y="2701460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</a:t>
            </a:r>
            <a:endParaRPr lang="en-US" sz="2400" b="1" dirty="0">
              <a:solidFill>
                <a:srgbClr val="A71160"/>
              </a:solidFill>
            </a:endParaRPr>
          </a:p>
        </p:txBody>
      </p:sp>
      <p:cxnSp>
        <p:nvCxnSpPr>
          <p:cNvPr id="52" name="Straight Connector 51"/>
          <p:cNvCxnSpPr>
            <a:stCxn id="49" idx="3"/>
            <a:endCxn id="53" idx="0"/>
          </p:cNvCxnSpPr>
          <p:nvPr/>
        </p:nvCxnSpPr>
        <p:spPr>
          <a:xfrm flipH="1">
            <a:off x="9130983" y="3225896"/>
            <a:ext cx="241051" cy="2523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8826183" y="3478286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2</a:t>
            </a:r>
          </a:p>
        </p:txBody>
      </p:sp>
      <p:cxnSp>
        <p:nvCxnSpPr>
          <p:cNvPr id="54" name="Straight Connector 53"/>
          <p:cNvCxnSpPr>
            <a:stCxn id="49" idx="5"/>
            <a:endCxn id="55" idx="0"/>
          </p:cNvCxnSpPr>
          <p:nvPr/>
        </p:nvCxnSpPr>
        <p:spPr>
          <a:xfrm>
            <a:off x="9803086" y="3225896"/>
            <a:ext cx="280402" cy="274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9778688" y="3500444"/>
            <a:ext cx="609600" cy="577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</a:t>
            </a:r>
            <a:endParaRPr lang="en-US" sz="2400" b="1" dirty="0">
              <a:solidFill>
                <a:srgbClr val="A711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664921" y="19220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31521" y="2531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493852" y="2539413"/>
            <a:ext cx="30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669114" y="3265267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12437" y="3293619"/>
            <a:ext cx="3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/>
          </p:nvPr>
        </p:nvGraphicFramePr>
        <p:xfrm>
          <a:off x="8398368" y="1153766"/>
          <a:ext cx="32918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75128304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A7116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A711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1014612" y="2834127"/>
            <a:ext cx="4673494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5273 0.065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Algorithm – Analysis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424242"/>
              </a:solidFill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Input: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nsolas" pitchFamily="49" charset="0"/>
                    <a:cs typeface="Consolas" pitchFamily="49" charset="0"/>
                  </a:rPr>
                  <a:t># Output: Sorted array 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IN" b="1" dirty="0" smtClean="0">
                  <a:solidFill>
                    <a:srgbClr val="FBD9EB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IN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Algorithm: </a:t>
                </a:r>
                <a:r>
                  <a:rPr lang="en-IN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Heap_Sort</a:t>
                </a:r>
                <a:r>
                  <a:rPr lang="en-IN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(A[1,…,n])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BUILD-MAX-HEAP(A)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for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length[A] </a:t>
                </a:r>
                <a:r>
                  <a:rPr lang="en-US" b="1" dirty="0" err="1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downto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2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do 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exchange A[1]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↔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A[</a:t>
                </a:r>
                <a:r>
                  <a:rPr lang="en-US" b="1" dirty="0" err="1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heap-size[A</a:t>
                </a:r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BD9EB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←</m:t>
                    </m:r>
                  </m:oMath>
                </a14:m>
                <a:r>
                  <a:rPr lang="en-US" b="1" dirty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 heap-size[A] </a:t>
                </a: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– 1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 smtClean="0">
                    <a:solidFill>
                      <a:srgbClr val="FBD9EB"/>
                    </a:solidFill>
                    <a:latin typeface="Consolas" pitchFamily="49" charset="0"/>
                    <a:cs typeface="Consolas" pitchFamily="49" charset="0"/>
                  </a:rPr>
                  <a:t>		</a:t>
                </a:r>
                <a:r>
                  <a:rPr lang="en-US" b="1" dirty="0" smtClean="0">
                    <a:solidFill>
                      <a:srgbClr val="ED524F"/>
                    </a:solidFill>
                    <a:latin typeface="Consolas" pitchFamily="49" charset="0"/>
                    <a:cs typeface="Consolas" pitchFamily="49" charset="0"/>
                  </a:rPr>
                  <a:t>MAX-HEAPIFY(A, 1, 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5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914399" y="2471057"/>
            <a:ext cx="3108960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830971" y="1554479"/>
            <a:ext cx="5721533" cy="1188720"/>
          </a:xfrm>
          <a:prstGeom prst="wedgeRoundRectCallout">
            <a:avLst>
              <a:gd name="adj1" fmla="val -81368"/>
              <a:gd name="adj2" fmla="val 3330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heap-size[A] ← length[A]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for </a:t>
            </a:r>
            <a:r>
              <a:rPr lang="en-US" sz="2000" b="1" dirty="0" err="1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i</a:t>
            </a: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 ← ⌊length[A]/2⌋ </a:t>
            </a:r>
            <a:r>
              <a:rPr lang="en-US" sz="2000" b="1" dirty="0" err="1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downto</a:t>
            </a: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 1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	do </a:t>
            </a: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MAX-HEAPIFY(A, </a:t>
            </a:r>
            <a:r>
              <a:rPr lang="en-US" sz="2000" b="1" dirty="0" err="1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i</a:t>
            </a:r>
            <a:r>
              <a:rPr lang="en-US" sz="2000" b="1" dirty="0">
                <a:solidFill>
                  <a:srgbClr val="A71160"/>
                </a:solidFill>
                <a:latin typeface="Consolas" panose="020B0609020204030204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20239" y="3291840"/>
            <a:ext cx="5617029" cy="82296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7667898" y="3004456"/>
                <a:ext cx="979714" cy="457200"/>
              </a:xfrm>
              <a:prstGeom prst="wedgeRoundRectCallout">
                <a:avLst>
                  <a:gd name="adj1" fmla="val -66166"/>
                  <a:gd name="adj2" fmla="val 20640"/>
                  <a:gd name="adj3" fmla="val 16667"/>
                </a:avLst>
              </a:prstGeom>
              <a:solidFill>
                <a:srgbClr val="424242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98" y="3004456"/>
                <a:ext cx="979714" cy="457200"/>
              </a:xfrm>
              <a:prstGeom prst="wedgeRoundRectCallout">
                <a:avLst>
                  <a:gd name="adj1" fmla="val -66166"/>
                  <a:gd name="adj2" fmla="val 2064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>
              <a:xfrm>
                <a:off x="4178835" y="2441089"/>
                <a:ext cx="1554480" cy="457200"/>
              </a:xfrm>
              <a:prstGeom prst="wedgeRoundRectCallout">
                <a:avLst>
                  <a:gd name="adj1" fmla="val -60283"/>
                  <a:gd name="adj2" fmla="val 9212"/>
                  <a:gd name="adj3" fmla="val 16667"/>
                </a:avLst>
              </a:prstGeom>
              <a:solidFill>
                <a:srgbClr val="424242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400" b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400" b="1" i="1" dirty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400" b="1" i="1" dirty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835" y="2441089"/>
                <a:ext cx="1554480" cy="457200"/>
              </a:xfrm>
              <a:prstGeom prst="wedgeRoundRectCallout">
                <a:avLst>
                  <a:gd name="adj1" fmla="val -60283"/>
                  <a:gd name="adj2" fmla="val 9212"/>
                  <a:gd name="adj3" fmla="val 16667"/>
                </a:avLst>
              </a:prstGeom>
              <a:blipFill>
                <a:blip r:embed="rId4"/>
                <a:stretch>
                  <a:fillRect r="-3497" b="-18182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>
              <a:xfrm>
                <a:off x="10242250" y="1877849"/>
                <a:ext cx="731520" cy="365760"/>
              </a:xfrm>
              <a:prstGeom prst="wedgeRoundRectCallout">
                <a:avLst>
                  <a:gd name="adj1" fmla="val -66166"/>
                  <a:gd name="adj2" fmla="val 20640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250" y="1877849"/>
                <a:ext cx="731520" cy="365760"/>
              </a:xfrm>
              <a:prstGeom prst="wedgeRoundRectCallout">
                <a:avLst>
                  <a:gd name="adj1" fmla="val -66166"/>
                  <a:gd name="adj2" fmla="val 20640"/>
                  <a:gd name="adj3" fmla="val 16667"/>
                </a:avLst>
              </a:prstGeom>
              <a:blipFill>
                <a:blip r:embed="rId5"/>
                <a:stretch>
                  <a:fillRect l="-4861" t="-124194" r="-54167" b="-195161"/>
                </a:stretch>
              </a:blipFill>
              <a:ln>
                <a:solidFill>
                  <a:srgbClr val="002060"/>
                </a:solidFill>
                <a:prstDash val="sys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9804519" y="2342605"/>
                <a:ext cx="1188720" cy="365760"/>
              </a:xfrm>
              <a:prstGeom prst="wedgeRoundRectCallout">
                <a:avLst>
                  <a:gd name="adj1" fmla="val -61716"/>
                  <a:gd name="adj2" fmla="val 1124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000" b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519" y="2342605"/>
                <a:ext cx="1188720" cy="365760"/>
              </a:xfrm>
              <a:prstGeom prst="wedgeRoundRectCallout">
                <a:avLst>
                  <a:gd name="adj1" fmla="val -61716"/>
                  <a:gd name="adj2" fmla="val 1124"/>
                  <a:gd name="adj3" fmla="val 16667"/>
                </a:avLst>
              </a:prstGeom>
              <a:blipFill>
                <a:blip r:embed="rId6"/>
                <a:stretch>
                  <a:fillRect r="-1794" b="-20968"/>
                </a:stretch>
              </a:blipFill>
              <a:ln>
                <a:solidFill>
                  <a:srgbClr val="002060"/>
                </a:solidFill>
                <a:prstDash val="sys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02821" y="4086497"/>
            <a:ext cx="3596641" cy="457200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5808615" y="4188821"/>
                <a:ext cx="2468880" cy="457200"/>
              </a:xfrm>
              <a:prstGeom prst="wedgeRoundRectCallout">
                <a:avLst>
                  <a:gd name="adj1" fmla="val -62857"/>
                  <a:gd name="adj2" fmla="val 17699"/>
                  <a:gd name="adj3" fmla="val 16667"/>
                </a:avLst>
              </a:prstGeom>
              <a:solidFill>
                <a:srgbClr val="424242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𝒍𝒐𝒈𝒏</m:t>
                      </m:r>
                      <m:r>
                        <a:rPr lang="en-US" sz="24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615" y="4188821"/>
                <a:ext cx="2468880" cy="457200"/>
              </a:xfrm>
              <a:prstGeom prst="wedgeRoundRectCallout">
                <a:avLst>
                  <a:gd name="adj1" fmla="val -62857"/>
                  <a:gd name="adj2" fmla="val 17699"/>
                  <a:gd name="adj3" fmla="val 16667"/>
                </a:avLst>
              </a:prstGeom>
              <a:blipFill>
                <a:blip r:embed="rId7"/>
                <a:stretch>
                  <a:fillRect b="-18182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32404" y="5338047"/>
                <a:ext cx="77271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/>
                    </a:solidFill>
                  </a:rPr>
                  <a:t>Running time of heap sort algorithm is: </a:t>
                </a:r>
                <a:endParaRPr lang="en-US" sz="2400" i="1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04" y="5338047"/>
                <a:ext cx="7727192" cy="830997"/>
              </a:xfrm>
              <a:prstGeom prst="rect">
                <a:avLst/>
              </a:prstGeom>
              <a:blipFill>
                <a:blip r:embed="rId8"/>
                <a:stretch>
                  <a:fillRect l="-1183" t="-5147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364071" y="5741894"/>
            <a:ext cx="1465729" cy="443753"/>
          </a:xfrm>
          <a:prstGeom prst="rect">
            <a:avLst/>
          </a:prstGeom>
          <a:noFill/>
          <a:ln w="28575">
            <a:solidFill>
              <a:srgbClr val="ED5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/>
      <p:bldP spid="1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Shell Sort, Radix Sort, Bucket Sort, Counting Sort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in ascending order using shell sort.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5805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8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4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9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56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14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7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3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8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2005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344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02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60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918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776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634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492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35092" y="3801108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52005" y="3478349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337948"/>
                  </p:ext>
                </p:extLst>
              </p:nvPr>
            </p:nvGraphicFramePr>
            <p:xfrm>
              <a:off x="2052005" y="3478349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3" name="Elbow Connector 22"/>
          <p:cNvCxnSpPr/>
          <p:nvPr/>
        </p:nvCxnSpPr>
        <p:spPr>
          <a:xfrm rot="16200000" flipH="1">
            <a:off x="3796321" y="3043306"/>
            <a:ext cx="12700" cy="2739887"/>
          </a:xfrm>
          <a:prstGeom prst="bentConnector3">
            <a:avLst>
              <a:gd name="adj1" fmla="val 1907465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6539798" y="3043306"/>
            <a:ext cx="12700" cy="2739887"/>
          </a:xfrm>
          <a:prstGeom prst="bentConnector3">
            <a:avLst>
              <a:gd name="adj1" fmla="val 1907465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52005" y="5304430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344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02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060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1892" y="5304430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776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634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49292" y="530443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35092" y="5304430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52005" y="498928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384594"/>
                  </p:ext>
                </p:extLst>
              </p:nvPr>
            </p:nvGraphicFramePr>
            <p:xfrm>
              <a:off x="2052005" y="498928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5" name="Elbow Connector 34"/>
          <p:cNvCxnSpPr/>
          <p:nvPr/>
        </p:nvCxnSpPr>
        <p:spPr>
          <a:xfrm rot="16200000" flipH="1">
            <a:off x="4444299" y="4537737"/>
            <a:ext cx="12700" cy="2739887"/>
          </a:xfrm>
          <a:prstGeom prst="bentConnector3">
            <a:avLst>
              <a:gd name="adj1" fmla="val 1907465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2433935"/>
            <a:ext cx="1099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Step 1: Divide input array into segments, where Initial </a:t>
            </a:r>
            <a:r>
              <a:rPr lang="en-US" sz="2400" b="1" dirty="0"/>
              <a:t>Segmenting Gap = </a:t>
            </a:r>
            <a:r>
              <a:rPr lang="en-US" sz="2400" b="1" dirty="0" smtClean="0"/>
              <a:t>4 (n/2)</a:t>
            </a:r>
            <a:endParaRPr lang="en-US" sz="2400" b="1" dirty="0"/>
          </a:p>
        </p:txBody>
      </p:sp>
      <p:sp>
        <p:nvSpPr>
          <p:cNvPr id="39" name="Rectangle 38"/>
          <p:cNvSpPr/>
          <p:nvPr/>
        </p:nvSpPr>
        <p:spPr>
          <a:xfrm>
            <a:off x="8858924" y="4224048"/>
            <a:ext cx="2335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</a:rPr>
              <a:t>Each segment is </a:t>
            </a:r>
            <a:r>
              <a:rPr lang="en-US" sz="2200" b="1" dirty="0">
                <a:solidFill>
                  <a:srgbClr val="0070C0"/>
                </a:solidFill>
              </a:rPr>
              <a:t>sorted within itself </a:t>
            </a:r>
            <a:r>
              <a:rPr lang="en-US" sz="2200" dirty="0">
                <a:solidFill>
                  <a:srgbClr val="0070C0"/>
                </a:solidFill>
              </a:rPr>
              <a:t>using insertion </a:t>
            </a:r>
            <a:r>
              <a:rPr lang="en-US" sz="2200" dirty="0" smtClean="0">
                <a:solidFill>
                  <a:srgbClr val="0070C0"/>
                </a:solidFill>
              </a:rPr>
              <a:t>sort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72196" y="974558"/>
            <a:ext cx="365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</a:rPr>
              <a:t>This algorithm avoids large shifts as in case of insertion sort, if the smaller value is to the far right and has to be moved to the far left.</a:t>
            </a:r>
            <a:endParaRPr lang="en-IN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D98F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D98F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D98F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B4B2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/>
      <p:bldP spid="3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elements in ascending order using shell sort.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5805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8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4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9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56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14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72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30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8892" y="1524000"/>
            <a:ext cx="685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09600" y="2286000"/>
            <a:ext cx="1097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2433935"/>
            <a:ext cx="1099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Step 1: Divide input array into segments, where Initial </a:t>
            </a:r>
            <a:r>
              <a:rPr lang="en-US" sz="2400" b="1" dirty="0"/>
              <a:t>Segmenting Gap = </a:t>
            </a:r>
            <a:r>
              <a:rPr lang="en-US" sz="2400" b="1" dirty="0" smtClean="0"/>
              <a:t>4 (n/2)</a:t>
            </a:r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1947507" y="319369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29994" y="3193695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15794" y="319369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01594" y="319369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87394" y="319369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73194" y="3193695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58994" y="319369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44794" y="319369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30594" y="319369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7507" y="2870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7689996"/>
                  </p:ext>
                </p:extLst>
              </p:nvPr>
            </p:nvGraphicFramePr>
            <p:xfrm>
              <a:off x="1947507" y="287093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8" name="Elbow Connector 47"/>
          <p:cNvCxnSpPr/>
          <p:nvPr/>
        </p:nvCxnSpPr>
        <p:spPr>
          <a:xfrm rot="16200000" flipH="1">
            <a:off x="5063700" y="2448594"/>
            <a:ext cx="12700" cy="2739887"/>
          </a:xfrm>
          <a:prstGeom prst="bentConnector3">
            <a:avLst>
              <a:gd name="adj1" fmla="val 1907465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947507" y="448524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629994" y="4485245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15794" y="4485245"/>
            <a:ext cx="68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001594" y="448524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87394" y="448524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73194" y="4485245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58994" y="4485245"/>
            <a:ext cx="68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44794" y="4485245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30594" y="4485245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7507" y="4167340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1457322"/>
                  </p:ext>
                </p:extLst>
              </p:nvPr>
            </p:nvGraphicFramePr>
            <p:xfrm>
              <a:off x="1947507" y="4167340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9" name="Elbow Connector 58"/>
          <p:cNvCxnSpPr/>
          <p:nvPr/>
        </p:nvCxnSpPr>
        <p:spPr>
          <a:xfrm rot="16200000" flipH="1">
            <a:off x="5708088" y="3748122"/>
            <a:ext cx="12700" cy="2739887"/>
          </a:xfrm>
          <a:prstGeom prst="bentConnector3">
            <a:avLst>
              <a:gd name="adj1" fmla="val 1907465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945230" y="5855178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27717" y="5855178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313517" y="5855178"/>
            <a:ext cx="68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999317" y="5855178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12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685117" y="5855178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42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70917" y="5855178"/>
            <a:ext cx="685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93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056717" y="5855178"/>
            <a:ext cx="68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68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742517" y="5855178"/>
            <a:ext cx="6858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85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428317" y="5855178"/>
            <a:ext cx="685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71160"/>
                </a:solidFill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5230" y="553357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xmlns="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xmlns="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xmlns="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xmlns="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66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99224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5228615"/>
                  </p:ext>
                </p:extLst>
              </p:nvPr>
            </p:nvGraphicFramePr>
            <p:xfrm>
              <a:off x="1945230" y="5533576"/>
              <a:ext cx="6168885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487">
                      <a:extLst>
                        <a:ext uri="{9D8B030D-6E8A-4147-A177-3AD203B41FA5}">
                          <a16:colId xmlns:a16="http://schemas.microsoft.com/office/drawing/2014/main" val="21720494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77766297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3864283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3571237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5312169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49154048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1476518152"/>
                        </a:ext>
                      </a:extLst>
                    </a:gridCol>
                    <a:gridCol w="695601">
                      <a:extLst>
                        <a:ext uri="{9D8B030D-6E8A-4147-A177-3AD203B41FA5}">
                          <a16:colId xmlns:a16="http://schemas.microsoft.com/office/drawing/2014/main" val="3698640460"/>
                        </a:ext>
                      </a:extLst>
                    </a:gridCol>
                    <a:gridCol w="675997">
                      <a:extLst>
                        <a:ext uri="{9D8B030D-6E8A-4147-A177-3AD203B41FA5}">
                          <a16:colId xmlns:a16="http://schemas.microsoft.com/office/drawing/2014/main" val="293661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80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115" r="-697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893" r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8230" r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230" r="-3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02679" r="-3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7345" r="-1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1228" r="-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12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2241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0" name="Rectangle 69"/>
          <p:cNvSpPr/>
          <p:nvPr/>
        </p:nvSpPr>
        <p:spPr>
          <a:xfrm>
            <a:off x="8858924" y="4224048"/>
            <a:ext cx="2335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</a:rPr>
              <a:t>Each segment is </a:t>
            </a:r>
            <a:r>
              <a:rPr lang="en-US" sz="2200" b="1" dirty="0">
                <a:solidFill>
                  <a:srgbClr val="0070C0"/>
                </a:solidFill>
              </a:rPr>
              <a:t>sorted within itself </a:t>
            </a:r>
            <a:r>
              <a:rPr lang="en-US" sz="2200" dirty="0">
                <a:solidFill>
                  <a:srgbClr val="0070C0"/>
                </a:solidFill>
              </a:rPr>
              <a:t>using insertion </a:t>
            </a:r>
            <a:r>
              <a:rPr lang="en-US" sz="2200" dirty="0" smtClean="0">
                <a:solidFill>
                  <a:srgbClr val="0070C0"/>
                </a:solidFill>
              </a:rPr>
              <a:t>sort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3F5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D7A3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Jay">
      <a:dk1>
        <a:srgbClr val="212121"/>
      </a:dk1>
      <a:lt1>
        <a:sysClr val="window" lastClr="FFFFFF"/>
      </a:lt1>
      <a:dk2>
        <a:srgbClr val="1D6FA9"/>
      </a:dk2>
      <a:lt2>
        <a:srgbClr val="FFFFFF"/>
      </a:lt2>
      <a:accent1>
        <a:srgbClr val="909090"/>
      </a:accent1>
      <a:accent2>
        <a:srgbClr val="00BBD3"/>
      </a:accent2>
      <a:accent3>
        <a:srgbClr val="8BC145"/>
      </a:accent3>
      <a:accent4>
        <a:srgbClr val="1D9A78"/>
      </a:accent4>
      <a:accent5>
        <a:srgbClr val="F19D19"/>
      </a:accent5>
      <a:accent6>
        <a:srgbClr val="B84742"/>
      </a:accent6>
      <a:hlink>
        <a:srgbClr val="70AD47"/>
      </a:hlink>
      <a:folHlink>
        <a:srgbClr val="ED7D31"/>
      </a:folHlink>
    </a:clrScheme>
    <a:fontScheme name="Custom 1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9770</Words>
  <Application>Microsoft Office PowerPoint</Application>
  <PresentationFormat>Widescreen</PresentationFormat>
  <Paragraphs>3397</Paragraphs>
  <Slides>124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41" baseType="lpstr">
      <vt:lpstr>MS Gothic</vt:lpstr>
      <vt:lpstr>Cambria Math</vt:lpstr>
      <vt:lpstr>Wingdings 2</vt:lpstr>
      <vt:lpstr>Roboto Condensed</vt:lpstr>
      <vt:lpstr>宋体</vt:lpstr>
      <vt:lpstr>Calibri</vt:lpstr>
      <vt:lpstr>Symbol</vt:lpstr>
      <vt:lpstr>Segoe UI Black</vt:lpstr>
      <vt:lpstr>Roboto Condensed Light</vt:lpstr>
      <vt:lpstr>Wingdings 3</vt:lpstr>
      <vt:lpstr>Times New Roman</vt:lpstr>
      <vt:lpstr>Consolas</vt:lpstr>
      <vt:lpstr>Cambria</vt:lpstr>
      <vt:lpstr>Arial</vt:lpstr>
      <vt:lpstr>굴림</vt:lpstr>
      <vt:lpstr>Wingdings</vt:lpstr>
      <vt:lpstr>Office Theme</vt:lpstr>
      <vt:lpstr>Unit-2: Analysis of Algorithm</vt:lpstr>
      <vt:lpstr>PowerPoint Presentation</vt:lpstr>
      <vt:lpstr>Analysis of Algorithm</vt:lpstr>
      <vt:lpstr>Introduction </vt:lpstr>
      <vt:lpstr>Efficiency of Algorithm</vt:lpstr>
      <vt:lpstr>How Analysis is Done?</vt:lpstr>
      <vt:lpstr>Time Complexity</vt:lpstr>
      <vt:lpstr>Problem &amp; Instance</vt:lpstr>
      <vt:lpstr>Linear Search</vt:lpstr>
      <vt:lpstr>Linear Search – Example </vt:lpstr>
      <vt:lpstr>Linear Search - Algorithm</vt:lpstr>
      <vt:lpstr>Linear Search - Analysis</vt:lpstr>
      <vt:lpstr>Linear Search - Analysis</vt:lpstr>
      <vt:lpstr>Analysis of Algorithm</vt:lpstr>
      <vt:lpstr>PowerPoint Presentation</vt:lpstr>
      <vt:lpstr>Number Sorting - Example</vt:lpstr>
      <vt:lpstr>Number Sorting - Example</vt:lpstr>
      <vt:lpstr>Best, Average, &amp; Worst Case</vt:lpstr>
      <vt:lpstr>Asymptotic Notations</vt:lpstr>
      <vt:lpstr>Introduction </vt:lpstr>
      <vt:lpstr>Asymptotic Notations</vt:lpstr>
      <vt:lpstr>O-Notation (Big O notation) (Upper Bound)</vt:lpstr>
      <vt:lpstr>PowerPoint Presentation</vt:lpstr>
      <vt:lpstr>Ω-Notation (Omega notation) (Lower Bound)</vt:lpstr>
      <vt:lpstr>Ω-Notation (Omega notation) (Lower Bound)</vt:lpstr>
      <vt:lpstr>PowerPoint Presentation</vt:lpstr>
      <vt:lpstr>θ-Notation (Theta notation) (Same order) </vt:lpstr>
      <vt:lpstr>PowerPoint Presentation</vt:lpstr>
      <vt:lpstr>Asymptotic Notations</vt:lpstr>
      <vt:lpstr>Asymptotic Notations – Examples </vt:lpstr>
      <vt:lpstr>Asymptotic Notations – Examples </vt:lpstr>
      <vt:lpstr>PowerPoint Presentation</vt:lpstr>
      <vt:lpstr>Common Orders of Magnitude</vt:lpstr>
      <vt:lpstr>Growth of Function</vt:lpstr>
      <vt:lpstr>Asymptotic Notations in Equations</vt:lpstr>
      <vt:lpstr>Asymptotic Notations</vt:lpstr>
      <vt:lpstr>Expressing Function in terms of 𝑂, "Ω", θ notation   </vt:lpstr>
      <vt:lpstr>Expressing Function in terms of 𝑂, "Ω", θ notation   </vt:lpstr>
      <vt:lpstr>Exercises </vt:lpstr>
      <vt:lpstr>Analyzing Control Statements</vt:lpstr>
      <vt:lpstr>For Loop</vt:lpstr>
      <vt:lpstr>Running Time of Algorithm</vt:lpstr>
      <vt:lpstr>Analyzing Control Statements</vt:lpstr>
      <vt:lpstr>Analyzing Control Statements</vt:lpstr>
      <vt:lpstr>Sorting Algorithms</vt:lpstr>
      <vt:lpstr>Introduction </vt:lpstr>
      <vt:lpstr>Bubble Sort – Example </vt:lpstr>
      <vt:lpstr>Bubble Sort – Example </vt:lpstr>
      <vt:lpstr>Bubble Sort - Algorithm</vt:lpstr>
      <vt:lpstr>Bubble Sort </vt:lpstr>
      <vt:lpstr>Bubble Sort Algorithm – Best Case Analysis</vt:lpstr>
      <vt:lpstr>Analysis of Bubble Sort</vt:lpstr>
      <vt:lpstr>Analysis of Bubble Sort</vt:lpstr>
      <vt:lpstr>Selection Sort – Example 1 </vt:lpstr>
      <vt:lpstr>Selection Sort – Example 1 </vt:lpstr>
      <vt:lpstr>Selection Sort – Example 1 </vt:lpstr>
      <vt:lpstr>Selection Sort – Example 1 </vt:lpstr>
      <vt:lpstr>Selection Sort</vt:lpstr>
      <vt:lpstr>Selection Sort - Algorithm</vt:lpstr>
      <vt:lpstr>Selection Sort – Example 2</vt:lpstr>
      <vt:lpstr>Selection Sort – Example 2</vt:lpstr>
      <vt:lpstr>Selection Sort Analysis</vt:lpstr>
      <vt:lpstr>Insertion Sort – Example </vt:lpstr>
      <vt:lpstr>Insertion Sort – Example </vt:lpstr>
      <vt:lpstr>Insertion Sort – Example </vt:lpstr>
      <vt:lpstr>Insertion Sort – Example </vt:lpstr>
      <vt:lpstr>Insertion Sort - Algorithm</vt:lpstr>
      <vt:lpstr>Insertion Sort Algorithm – Best Case Analysis</vt:lpstr>
      <vt:lpstr>Heap &amp; Heap Sort Algorithm</vt:lpstr>
      <vt:lpstr>Introduction </vt:lpstr>
      <vt:lpstr>Array Representation of Heap</vt:lpstr>
      <vt:lpstr>Array Representation of Heap</vt:lpstr>
      <vt:lpstr>Types of Heap</vt:lpstr>
      <vt:lpstr>Introduction to Heap Sort</vt:lpstr>
      <vt:lpstr>Heap Sort – Example 1</vt:lpstr>
      <vt:lpstr>Heap Sort – Example 1</vt:lpstr>
      <vt:lpstr>Heap Sort – Example 1</vt:lpstr>
      <vt:lpstr>Heap Sort – Example 1</vt:lpstr>
      <vt:lpstr>Heap Sort – Example 1</vt:lpstr>
      <vt:lpstr>Heap Sort – Example 1</vt:lpstr>
      <vt:lpstr>Heap Sort – Example 1</vt:lpstr>
      <vt:lpstr>Heap Sort – Example 1</vt:lpstr>
      <vt:lpstr>Heap Sort – Example 1</vt:lpstr>
      <vt:lpstr>Heap Sort – Example 2</vt:lpstr>
      <vt:lpstr>Heap Sort – Example 2</vt:lpstr>
      <vt:lpstr>Heap Sort – Example 2</vt:lpstr>
      <vt:lpstr>Heap Sort – Example 2</vt:lpstr>
      <vt:lpstr>Heap Sort – Example 2</vt:lpstr>
      <vt:lpstr>Exercises </vt:lpstr>
      <vt:lpstr>Binary Tree Analysis</vt:lpstr>
      <vt:lpstr>Heap Sort – Algorithm </vt:lpstr>
      <vt:lpstr>Heap Sort – Algorithm </vt:lpstr>
      <vt:lpstr>Heap Sort – Algorithm </vt:lpstr>
      <vt:lpstr>Heap Sort – Algorithm </vt:lpstr>
      <vt:lpstr>Heap Sort – Algorithm </vt:lpstr>
      <vt:lpstr>Heap Sort Algorithm – Analysis </vt:lpstr>
      <vt:lpstr>Sorting Algorithms</vt:lpstr>
      <vt:lpstr>Shell Sort - Example</vt:lpstr>
      <vt:lpstr>Shell Sort - Example</vt:lpstr>
      <vt:lpstr>Shell Sort - Example</vt:lpstr>
      <vt:lpstr>Shell Sort - Example</vt:lpstr>
      <vt:lpstr>Shell Sort - Procedure</vt:lpstr>
      <vt:lpstr>Radix Sort</vt:lpstr>
      <vt:lpstr>Radix Sort - Example</vt:lpstr>
      <vt:lpstr>Bucket Sort – Introduction </vt:lpstr>
      <vt:lpstr>Bucket Sort – Example </vt:lpstr>
      <vt:lpstr>Bucket Sort - Algorithm</vt:lpstr>
      <vt:lpstr>Counting Sort – Example </vt:lpstr>
      <vt:lpstr>Counting Sort – Example </vt:lpstr>
      <vt:lpstr>Counting Sort – Example </vt:lpstr>
      <vt:lpstr>Counting Sort - Procedure</vt:lpstr>
      <vt:lpstr>Counting Sort - Algorithm</vt:lpstr>
      <vt:lpstr>Amortized Analysis</vt:lpstr>
      <vt:lpstr>Introduction </vt:lpstr>
      <vt:lpstr>Amortized Analysis Techniques </vt:lpstr>
      <vt:lpstr>PowerPoint Presentation</vt:lpstr>
      <vt:lpstr>PowerPoint Presentation</vt:lpstr>
      <vt:lpstr>Aggregate Method</vt:lpstr>
      <vt:lpstr>Aggregate Method</vt:lpstr>
      <vt:lpstr>Accounting Method</vt:lpstr>
      <vt:lpstr>PowerPoint Presentation</vt:lpstr>
      <vt:lpstr>Potential Method</vt:lpstr>
      <vt:lpstr>Potential Method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umesh patel</cp:lastModifiedBy>
  <cp:revision>492</cp:revision>
  <dcterms:created xsi:type="dcterms:W3CDTF">2020-05-01T05:09:15Z</dcterms:created>
  <dcterms:modified xsi:type="dcterms:W3CDTF">2021-08-14T09:26:25Z</dcterms:modified>
</cp:coreProperties>
</file>